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6" r:id="rId2"/>
    <p:sldId id="280" r:id="rId3"/>
    <p:sldId id="281" r:id="rId4"/>
    <p:sldId id="287" r:id="rId5"/>
    <p:sldId id="305" r:id="rId6"/>
    <p:sldId id="306" r:id="rId7"/>
    <p:sldId id="283" r:id="rId8"/>
    <p:sldId id="293" r:id="rId9"/>
    <p:sldId id="307" r:id="rId10"/>
    <p:sldId id="270" r:id="rId11"/>
    <p:sldId id="308" r:id="rId12"/>
    <p:sldId id="284" r:id="rId13"/>
    <p:sldId id="295" r:id="rId14"/>
    <p:sldId id="384" r:id="rId15"/>
    <p:sldId id="321" r:id="rId16"/>
    <p:sldId id="312" r:id="rId17"/>
    <p:sldId id="310" r:id="rId18"/>
    <p:sldId id="309" r:id="rId19"/>
    <p:sldId id="313" r:id="rId20"/>
    <p:sldId id="314" r:id="rId21"/>
    <p:sldId id="316" r:id="rId22"/>
    <p:sldId id="315" r:id="rId23"/>
    <p:sldId id="317" r:id="rId24"/>
    <p:sldId id="318" r:id="rId25"/>
    <p:sldId id="319" r:id="rId26"/>
    <p:sldId id="385" r:id="rId27"/>
    <p:sldId id="285" r:id="rId28"/>
    <p:sldId id="320" r:id="rId29"/>
    <p:sldId id="286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A49"/>
    <a:srgbClr val="3F4E63"/>
    <a:srgbClr val="8C9DB6"/>
    <a:srgbClr val="222A35"/>
    <a:srgbClr val="252D39"/>
    <a:srgbClr val="435369"/>
    <a:srgbClr val="404F64"/>
    <a:srgbClr val="2E2A2B"/>
    <a:srgbClr val="5C443A"/>
    <a:srgbClr val="4C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6318" autoAdjust="0"/>
  </p:normalViewPr>
  <p:slideViewPr>
    <p:cSldViewPr snapToGrid="0">
      <p:cViewPr varScale="1">
        <p:scale>
          <a:sx n="111" d="100"/>
          <a:sy n="111" d="100"/>
        </p:scale>
        <p:origin x="26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77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62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904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60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018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52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7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8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01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652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傳錢的拿掉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53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加入之後再傳標的 不要預設他真的會貞加入 問學長那個</a:t>
            </a:r>
            <a:r>
              <a:rPr lang="en-US" altLang="zh-TW" dirty="0"/>
              <a:t>DAPP</a:t>
            </a:r>
            <a:r>
              <a:rPr lang="zh-TW" altLang="en-US" dirty="0"/>
              <a:t>跟價值的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4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52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76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不要講太多 區塊鏈結算功能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949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不要講太多 區塊鏈結算功能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3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03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93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77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7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02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03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只提產品別 公司拿掉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24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70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A646B-F117-4928-A8A2-1716300C3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81FEE-C1F4-469A-9E36-8F4601D2E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552C6-A02E-47D7-A268-DC48634E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628B0-905E-46AF-9C51-C2B5AF89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8A775-5E37-4409-A4E7-F0814E9F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59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6F80-4702-44BD-867F-324A473E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0CDC5-CE5D-4691-97FD-895FAEEA2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E9BBA-8B26-464A-893C-B296D43F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01B33-B587-4FB0-85AB-DDC1F4A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0712C-C969-4C2A-8ABC-CCD2466F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33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EEDC4F-CF6F-4F5A-B7D5-5DDA55C29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88988E-73BA-47A0-9593-2824B50A4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E60E4-1A17-46B8-BD11-6895D1EA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CB261-00A7-4DFD-8566-0F34AD0B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146E0-61EB-40A0-AEB0-9AAA485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40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237744" y="332232"/>
            <a:ext cx="11716512" cy="61935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518431" y="543224"/>
            <a:ext cx="0" cy="7327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376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B327-6DC4-489C-A130-8CF667D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EB504-E0E5-46C5-B6D0-95B1660E2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0CF13-8903-4992-88F7-C55D7F4E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1C592-991D-4A88-81B0-FA07E26D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A61AE-DFB6-4E40-B78C-76E64498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82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EF327-DE46-4FD7-851C-CAD5A20A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08B61-6FAC-4108-97CC-3ACD182B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CB1DC-8355-42C5-AF00-8E36F02E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65AD0-D1B3-49A8-9F94-E603B5BA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3DBE1-743B-438D-92D3-E40E206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13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A7060-857A-4930-832C-C09BFD4F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FF8F7-2B15-4A01-A575-53845FA96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701E7A-8C68-4E20-A803-855BD0F4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615B9C-5EC5-4D9B-B5D9-BB297278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2F8F48-9F51-4F97-9DA9-9E015ACE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7C295-EAAA-41B7-986C-D8AFF63F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7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F4CDC-4DFE-4DB1-972E-CE28FCB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9ECFB-135A-4BF2-82FE-C0990942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914377-BA6A-4199-BDEB-7EFD3B82F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A16539-559F-474B-992A-1331A0355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C14912-C4A7-47EF-A8EC-B0F50FA65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1CC34F-E9B9-4EFD-A3C4-0BA19D4E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306A62-EAF9-495D-B60F-8B898B61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1980E-AD6D-4890-B2E1-61420E5A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40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6452-93AB-427B-9625-F906CB89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D17F3-7053-4148-800C-FB4B3C05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709179-9F05-4ED9-898C-DD1E14C4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DE3C05-79FC-42A5-B9A2-AC8CCD3D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59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BF4A8C-F0F4-41A6-BF41-876FEF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4BE2DC-A408-49B2-A4F8-EE9769AF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16DA8-302B-4AE1-AF88-B9CFFEE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9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40FE9-4853-4B02-9ACB-5CAF1884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361D0-290C-442A-8B44-B0642C42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F0013-B4AF-4C3C-AB98-C192E7C39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2650F-35B1-4222-8E3D-55C4DBD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7498D-7297-4B92-A228-86A6C906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A8D0AA-D078-408B-B714-3CE8EF0C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4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EBB0-8B3B-410D-A075-42A14BE6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37B9B3-435A-479F-8455-3BFE235CA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4E751-9289-4C4E-9418-EE2ED45D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B3CBA-A6F8-46D2-B8FE-0FCC383C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4EF54-A7CA-4392-9234-4DDE22D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75E53-F65D-44C7-939C-A76A1D47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1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24FEF5-80E6-49C9-85D6-2BC4782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F9174-E843-4ABD-B37E-7C4FA3D2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B30D1-E683-4A0D-B10E-812E5E4C6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DAE1-EB67-42CF-B593-56AA292DA8C8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56DC2-E1F5-4995-85FF-140FC7BF9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04F22-1EEB-4F3C-8EF1-26E3E5B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E6056-67A1-460C-8D55-8E079809267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24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166C831-BB79-4DD5-824B-2BCE3BCEF1EB}"/>
              </a:ext>
            </a:extLst>
          </p:cNvPr>
          <p:cNvSpPr/>
          <p:nvPr/>
        </p:nvSpPr>
        <p:spPr>
          <a:xfrm>
            <a:off x="0" y="0"/>
            <a:ext cx="12192000" cy="53760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3CB297CC-B256-43CC-803C-B7D629FFF350}"/>
              </a:ext>
            </a:extLst>
          </p:cNvPr>
          <p:cNvSpPr/>
          <p:nvPr/>
        </p:nvSpPr>
        <p:spPr>
          <a:xfrm>
            <a:off x="-580696" y="4319754"/>
            <a:ext cx="13114282" cy="3767965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0B653D-5FDD-44CC-A4DE-97BA84457309}"/>
              </a:ext>
            </a:extLst>
          </p:cNvPr>
          <p:cNvSpPr/>
          <p:nvPr/>
        </p:nvSpPr>
        <p:spPr>
          <a:xfrm>
            <a:off x="8040414" y="493460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37B45C2-B56E-4D74-8F12-86779918F21C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F037AF-4E10-400D-9559-DEC6C72E8FFA}"/>
              </a:ext>
            </a:extLst>
          </p:cNvPr>
          <p:cNvSpPr/>
          <p:nvPr/>
        </p:nvSpPr>
        <p:spPr>
          <a:xfrm flipH="1">
            <a:off x="9695794" y="3649713"/>
            <a:ext cx="204952" cy="2049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5A90946-1E2C-4916-8F10-9F274994F7F9}"/>
              </a:ext>
            </a:extLst>
          </p:cNvPr>
          <p:cNvSpPr/>
          <p:nvPr/>
        </p:nvSpPr>
        <p:spPr>
          <a:xfrm>
            <a:off x="8581699" y="1315397"/>
            <a:ext cx="441434" cy="4414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65F394-1395-4D4F-BFDD-16913F8A30DF}"/>
              </a:ext>
            </a:extLst>
          </p:cNvPr>
          <p:cNvSpPr txBox="1"/>
          <p:nvPr/>
        </p:nvSpPr>
        <p:spPr>
          <a:xfrm>
            <a:off x="850681" y="1756831"/>
            <a:ext cx="110706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分散式智能風險管理平台</a:t>
            </a:r>
            <a:endParaRPr lang="zh-CN" altLang="en-US" sz="7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5A1C3B5-021A-4E9B-95D9-7E6F620FA97E}"/>
              </a:ext>
            </a:extLst>
          </p:cNvPr>
          <p:cNvSpPr/>
          <p:nvPr/>
        </p:nvSpPr>
        <p:spPr>
          <a:xfrm>
            <a:off x="3216166" y="634433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8EC426-6673-416F-AC10-E451B1DD6551}"/>
              </a:ext>
            </a:extLst>
          </p:cNvPr>
          <p:cNvSpPr txBox="1"/>
          <p:nvPr/>
        </p:nvSpPr>
        <p:spPr>
          <a:xfrm>
            <a:off x="945278" y="3429000"/>
            <a:ext cx="982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108356039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資碩二 蔡名憲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指導教授：姜國輝 老師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E4E6885-1407-4AE6-B347-A2D4ED44C778}"/>
              </a:ext>
            </a:extLst>
          </p:cNvPr>
          <p:cNvCxnSpPr>
            <a:cxnSpLocks/>
          </p:cNvCxnSpPr>
          <p:nvPr/>
        </p:nvCxnSpPr>
        <p:spPr>
          <a:xfrm>
            <a:off x="1060630" y="3241478"/>
            <a:ext cx="87389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60D0A568-8939-4514-986B-7394C20F15D6}"/>
              </a:ext>
            </a:extLst>
          </p:cNvPr>
          <p:cNvSpPr/>
          <p:nvPr/>
        </p:nvSpPr>
        <p:spPr>
          <a:xfrm>
            <a:off x="5123794" y="3957148"/>
            <a:ext cx="283778" cy="28377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1D29745-F1D1-4557-BC5A-2D238071E84E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F533208-F78C-48D1-AA07-9279F48E5F94}"/>
              </a:ext>
            </a:extLst>
          </p:cNvPr>
          <p:cNvSpPr/>
          <p:nvPr/>
        </p:nvSpPr>
        <p:spPr>
          <a:xfrm>
            <a:off x="11921359" y="192999"/>
            <a:ext cx="441434" cy="4414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33845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5AE255F-A494-4B8B-9E80-AC0600D1ED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使用工具</a:t>
            </a:r>
            <a:endParaRPr lang="zh-CN" altLang="en-US" sz="28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18431" y="990424"/>
            <a:ext cx="1987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Tools Introduction</a:t>
            </a:r>
            <a:endParaRPr lang="en-US" altLang="zh-CN" sz="16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10FB20D-028B-4C3E-8BFB-B3260BF28414}"/>
              </a:ext>
            </a:extLst>
          </p:cNvPr>
          <p:cNvSpPr/>
          <p:nvPr/>
        </p:nvSpPr>
        <p:spPr>
          <a:xfrm>
            <a:off x="1228227" y="1523904"/>
            <a:ext cx="1848677" cy="18486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1F5834F-8005-4078-8809-02B7D37E3331}"/>
              </a:ext>
            </a:extLst>
          </p:cNvPr>
          <p:cNvSpPr/>
          <p:nvPr/>
        </p:nvSpPr>
        <p:spPr>
          <a:xfrm>
            <a:off x="5171662" y="1459778"/>
            <a:ext cx="1848677" cy="18486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8D40F1-EB22-460F-A891-F7D9B17B76B5}"/>
              </a:ext>
            </a:extLst>
          </p:cNvPr>
          <p:cNvSpPr/>
          <p:nvPr/>
        </p:nvSpPr>
        <p:spPr>
          <a:xfrm>
            <a:off x="9115096" y="1474102"/>
            <a:ext cx="1848677" cy="18486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7CF4BD-A4D2-437A-A8F3-93F91387E73C}"/>
              </a:ext>
            </a:extLst>
          </p:cNvPr>
          <p:cNvSpPr/>
          <p:nvPr/>
        </p:nvSpPr>
        <p:spPr>
          <a:xfrm>
            <a:off x="1434280" y="3450567"/>
            <a:ext cx="139653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67" b="1" kern="1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Metamask</a:t>
            </a:r>
            <a:endParaRPr lang="en-US" altLang="zh-CN" sz="18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3D270-778A-4620-BB10-A936631F1B9A}"/>
              </a:ext>
            </a:extLst>
          </p:cNvPr>
          <p:cNvSpPr/>
          <p:nvPr/>
        </p:nvSpPr>
        <p:spPr>
          <a:xfrm>
            <a:off x="300425" y="3858776"/>
            <a:ext cx="4467637" cy="2728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電子錢包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儲存以太幣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ERC-865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虛擬貨幣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管理電子錢包私鑰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簽署交易功能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轉帳功能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Dapp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前端與以太鏈之接口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33A8C9-C0DD-4291-9553-5EB1CB8494F0}"/>
              </a:ext>
            </a:extLst>
          </p:cNvPr>
          <p:cNvSpPr/>
          <p:nvPr/>
        </p:nvSpPr>
        <p:spPr>
          <a:xfrm>
            <a:off x="5545111" y="3448408"/>
            <a:ext cx="110177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Web3.js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E0D86B-CC83-4885-A6A1-FD121CE8D0D3}"/>
              </a:ext>
            </a:extLst>
          </p:cNvPr>
          <p:cNvSpPr/>
          <p:nvPr/>
        </p:nvSpPr>
        <p:spPr>
          <a:xfrm>
            <a:off x="9622085" y="3448407"/>
            <a:ext cx="87235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67" b="1" kern="1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Infura</a:t>
            </a:r>
            <a:endParaRPr lang="en-US" altLang="zh-CN" sz="18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83D270-778A-4620-BB10-A936631F1B9A}"/>
              </a:ext>
            </a:extLst>
          </p:cNvPr>
          <p:cNvSpPr/>
          <p:nvPr/>
        </p:nvSpPr>
        <p:spPr>
          <a:xfrm>
            <a:off x="8351746" y="3858777"/>
            <a:ext cx="3707982" cy="2163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Dapp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後端與以太鏈之接口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提供以太坊主鏈或測試鏈之節點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可匯入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Web3.js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使網頁能與智能合約互動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不提供錢包相關操作與管理</a:t>
            </a:r>
            <a:endParaRPr lang="en-US" altLang="zh-TW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83D270-778A-4620-BB10-A936631F1B9A}"/>
              </a:ext>
            </a:extLst>
          </p:cNvPr>
          <p:cNvSpPr/>
          <p:nvPr/>
        </p:nvSpPr>
        <p:spPr>
          <a:xfrm>
            <a:off x="4713995" y="3858776"/>
            <a:ext cx="3637752" cy="170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based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模組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只能在後端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進行編譯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用於操作以太坊節點之相關語法</a:t>
            </a:r>
          </a:p>
        </p:txBody>
      </p:sp>
      <p:pic>
        <p:nvPicPr>
          <p:cNvPr id="16" name="Picture 2" descr="ãMetamask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46"/>
          <a:stretch/>
        </p:blipFill>
        <p:spPr bwMode="auto">
          <a:xfrm>
            <a:off x="1730852" y="2017585"/>
            <a:ext cx="803392" cy="8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ãinfur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725" y="2017586"/>
            <a:ext cx="1539076" cy="7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D6650DB-F407-48BE-850B-160441D4D8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2795" y="1811587"/>
            <a:ext cx="1506410" cy="12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70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1600485-26E6-4879-ABB3-25CC8B53E101}"/>
              </a:ext>
            </a:extLst>
          </p:cNvPr>
          <p:cNvSpPr/>
          <p:nvPr/>
        </p:nvSpPr>
        <p:spPr>
          <a:xfrm>
            <a:off x="0" y="-17252"/>
            <a:ext cx="12192000" cy="6875252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使用工具</a:t>
            </a:r>
            <a:endParaRPr lang="zh-CN" altLang="en-US" sz="28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18431" y="990424"/>
            <a:ext cx="1987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Tools Introduction</a:t>
            </a:r>
            <a:endParaRPr lang="en-US" altLang="zh-CN" sz="16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10FB20D-028B-4C3E-8BFB-B3260BF28414}"/>
              </a:ext>
            </a:extLst>
          </p:cNvPr>
          <p:cNvSpPr/>
          <p:nvPr/>
        </p:nvSpPr>
        <p:spPr>
          <a:xfrm>
            <a:off x="3640444" y="779388"/>
            <a:ext cx="1848677" cy="18486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1F5834F-8005-4078-8809-02B7D37E3331}"/>
              </a:ext>
            </a:extLst>
          </p:cNvPr>
          <p:cNvSpPr/>
          <p:nvPr/>
        </p:nvSpPr>
        <p:spPr>
          <a:xfrm>
            <a:off x="8132510" y="779388"/>
            <a:ext cx="1848677" cy="18486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7CF4BD-A4D2-437A-A8F3-93F91387E73C}"/>
              </a:ext>
            </a:extLst>
          </p:cNvPr>
          <p:cNvSpPr/>
          <p:nvPr/>
        </p:nvSpPr>
        <p:spPr>
          <a:xfrm>
            <a:off x="4056543" y="2828639"/>
            <a:ext cx="106792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Node.js</a:t>
            </a:r>
            <a:endParaRPr lang="en-US" altLang="zh-CN" sz="18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3D270-778A-4620-BB10-A936631F1B9A}"/>
              </a:ext>
            </a:extLst>
          </p:cNvPr>
          <p:cNvSpPr/>
          <p:nvPr/>
        </p:nvSpPr>
        <p:spPr>
          <a:xfrm>
            <a:off x="2860521" y="3300403"/>
            <a:ext cx="3963452" cy="206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based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後端框架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擁有管理套件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NPM 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，大量簡化特定功能之實現。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採用「非同步式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I/O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」，性能好，加載速度快。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33A8C9-C0DD-4291-9553-5EB1CB8494F0}"/>
              </a:ext>
            </a:extLst>
          </p:cNvPr>
          <p:cNvSpPr/>
          <p:nvPr/>
        </p:nvSpPr>
        <p:spPr>
          <a:xfrm>
            <a:off x="8082975" y="2819868"/>
            <a:ext cx="19410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Smart Contract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83D270-778A-4620-BB10-A936631F1B9A}"/>
              </a:ext>
            </a:extLst>
          </p:cNvPr>
          <p:cNvSpPr/>
          <p:nvPr/>
        </p:nvSpPr>
        <p:spPr>
          <a:xfrm>
            <a:off x="7429509" y="3311606"/>
            <a:ext cx="3512860" cy="2883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Solidity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進行編譯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主要儲存交易資訊、程式碼、相關方案變數。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由於建立在區塊鏈上，因此合約所有相關資訊無法任意竄改。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傳送交易與合約互動需支付手續費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 b="14306"/>
          <a:stretch/>
        </p:blipFill>
        <p:spPr>
          <a:xfrm>
            <a:off x="3969130" y="1302624"/>
            <a:ext cx="1186077" cy="82781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450" y="1123359"/>
            <a:ext cx="924796" cy="11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08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7EE724F-7AE9-47AF-B43E-5453DBEA3685}"/>
              </a:ext>
            </a:extLst>
          </p:cNvPr>
          <p:cNvSpPr/>
          <p:nvPr/>
        </p:nvSpPr>
        <p:spPr>
          <a:xfrm>
            <a:off x="0" y="0"/>
            <a:ext cx="12192000" cy="58332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A0332431-540B-4DEB-AE0D-FFA30AE114CC}"/>
              </a:ext>
            </a:extLst>
          </p:cNvPr>
          <p:cNvSpPr/>
          <p:nvPr/>
        </p:nvSpPr>
        <p:spPr>
          <a:xfrm>
            <a:off x="-300857" y="4664765"/>
            <a:ext cx="13114282" cy="3767965"/>
          </a:xfrm>
          <a:prstGeom prst="doubleWave">
            <a:avLst>
              <a:gd name="adj1" fmla="val 7479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C69AC0-9B65-4947-9028-AB439D0192AC}"/>
              </a:ext>
            </a:extLst>
          </p:cNvPr>
          <p:cNvGrpSpPr/>
          <p:nvPr/>
        </p:nvGrpSpPr>
        <p:grpSpPr>
          <a:xfrm>
            <a:off x="5670336" y="1223384"/>
            <a:ext cx="1140367" cy="1140367"/>
            <a:chOff x="1728957" y="3397457"/>
            <a:chExt cx="1150893" cy="11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46B0697-112A-4E17-A5BB-0B5162834AC4}"/>
                </a:ext>
              </a:extLst>
            </p:cNvPr>
            <p:cNvSpPr/>
            <p:nvPr/>
          </p:nvSpPr>
          <p:spPr>
            <a:xfrm>
              <a:off x="1728957" y="3397457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38500D-F7E4-4066-9C8A-39E989E3A801}"/>
                </a:ext>
              </a:extLst>
            </p:cNvPr>
            <p:cNvSpPr txBox="1"/>
            <p:nvPr/>
          </p:nvSpPr>
          <p:spPr>
            <a:xfrm>
              <a:off x="193217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497F7E-4337-4E27-9181-BDA61B9B2C27}"/>
              </a:ext>
            </a:extLst>
          </p:cNvPr>
          <p:cNvSpPr txBox="1"/>
          <p:nvPr/>
        </p:nvSpPr>
        <p:spPr>
          <a:xfrm>
            <a:off x="2337745" y="2749970"/>
            <a:ext cx="780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0D7C39-3BB6-47FC-992F-91211E4F9F13}"/>
              </a:ext>
            </a:extLst>
          </p:cNvPr>
          <p:cNvSpPr/>
          <p:nvPr/>
        </p:nvSpPr>
        <p:spPr>
          <a:xfrm>
            <a:off x="7890642" y="521838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B2CD03B-4E97-4FD3-86EF-CE8FE4012718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CDF8DF-A5CC-46F0-8B8F-005660F29F6B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409FC4-078C-48B3-8A56-ABFC0074C5E7}"/>
              </a:ext>
            </a:extLst>
          </p:cNvPr>
          <p:cNvSpPr/>
          <p:nvPr/>
        </p:nvSpPr>
        <p:spPr>
          <a:xfrm flipH="1">
            <a:off x="6491095" y="2095730"/>
            <a:ext cx="303840" cy="30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1CDAC18-1AB2-4CAB-A5D6-6D24DC7BA211}"/>
              </a:ext>
            </a:extLst>
          </p:cNvPr>
          <p:cNvSpPr/>
          <p:nvPr/>
        </p:nvSpPr>
        <p:spPr>
          <a:xfrm>
            <a:off x="2033752" y="876544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E9EFB8B-F2DD-4929-A044-0ADF6337E253}"/>
              </a:ext>
            </a:extLst>
          </p:cNvPr>
          <p:cNvSpPr/>
          <p:nvPr/>
        </p:nvSpPr>
        <p:spPr>
          <a:xfrm>
            <a:off x="11051627" y="4436162"/>
            <a:ext cx="244365" cy="24436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C8539-4518-426A-AC13-C95FC638DFE6}"/>
              </a:ext>
            </a:extLst>
          </p:cNvPr>
          <p:cNvSpPr/>
          <p:nvPr/>
        </p:nvSpPr>
        <p:spPr>
          <a:xfrm>
            <a:off x="10156372" y="6466114"/>
            <a:ext cx="228600" cy="197401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374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55E6A4F-D606-4A89-AFB9-1EF862F013A3}"/>
              </a:ext>
            </a:extLst>
          </p:cNvPr>
          <p:cNvSpPr/>
          <p:nvPr/>
        </p:nvSpPr>
        <p:spPr>
          <a:xfrm>
            <a:off x="1040923" y="3234467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網頁呈現方案資訊</a:t>
            </a: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4AA800FB-2DE7-4FBC-9F3C-35DE9CDF1959}"/>
              </a:ext>
            </a:extLst>
          </p:cNvPr>
          <p:cNvSpPr/>
          <p:nvPr/>
        </p:nvSpPr>
        <p:spPr>
          <a:xfrm>
            <a:off x="2630961" y="2904175"/>
            <a:ext cx="1991082" cy="1245357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發起或參與風險池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A11677-6288-44E6-8548-DC53E505D4A3}"/>
              </a:ext>
            </a:extLst>
          </p:cNvPr>
          <p:cNvSpPr/>
          <p:nvPr/>
        </p:nvSpPr>
        <p:spPr>
          <a:xfrm>
            <a:off x="4858603" y="4982045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發起人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190F641-57A4-4540-852B-0FD6648E4207}"/>
              </a:ext>
            </a:extLst>
          </p:cNvPr>
          <p:cNvSpPr/>
          <p:nvPr/>
        </p:nvSpPr>
        <p:spPr>
          <a:xfrm>
            <a:off x="4858603" y="1734627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參與人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FADEC02-53BE-45A1-BBFC-FF12FA44244D}"/>
              </a:ext>
            </a:extLst>
          </p:cNvPr>
          <p:cNvSpPr/>
          <p:nvPr/>
        </p:nvSpPr>
        <p:spPr>
          <a:xfrm>
            <a:off x="6566848" y="1727429"/>
            <a:ext cx="1512628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驗證後加入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8822DE3-0750-4DA5-9FB1-FACFD557D4CC}"/>
              </a:ext>
            </a:extLst>
          </p:cNvPr>
          <p:cNvSpPr/>
          <p:nvPr/>
        </p:nvSpPr>
        <p:spPr>
          <a:xfrm>
            <a:off x="6566847" y="4982045"/>
            <a:ext cx="1649105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系統方案上鏈</a:t>
            </a:r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60615CE6-D93E-48E8-8B54-01C282C8709F}"/>
              </a:ext>
            </a:extLst>
          </p:cNvPr>
          <p:cNvSpPr/>
          <p:nvPr/>
        </p:nvSpPr>
        <p:spPr>
          <a:xfrm>
            <a:off x="8351645" y="1394440"/>
            <a:ext cx="1624867" cy="1245357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是否維護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ED959B5-CE1B-41D1-B977-8E36575DC47B}"/>
              </a:ext>
            </a:extLst>
          </p:cNvPr>
          <p:cNvSpPr/>
          <p:nvPr/>
        </p:nvSpPr>
        <p:spPr>
          <a:xfrm>
            <a:off x="8545381" y="3234465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FFB2328-D318-4EC2-9C87-171FCC94E4A4}"/>
              </a:ext>
            </a:extLst>
          </p:cNvPr>
          <p:cNvSpPr/>
          <p:nvPr/>
        </p:nvSpPr>
        <p:spPr>
          <a:xfrm>
            <a:off x="5887762" y="3069318"/>
            <a:ext cx="1392072" cy="9150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E35B84B-82D9-4ED2-B861-964EFC974F6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278320" y="3526854"/>
            <a:ext cx="352641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75A4AAE4-1C9C-43F3-9BBE-9FD957861EBE}"/>
              </a:ext>
            </a:extLst>
          </p:cNvPr>
          <p:cNvCxnSpPr>
            <a:stCxn id="18" idx="0"/>
            <a:endCxn id="20" idx="1"/>
          </p:cNvCxnSpPr>
          <p:nvPr/>
        </p:nvCxnSpPr>
        <p:spPr>
          <a:xfrm rot="5400000" flipH="1" flipV="1">
            <a:off x="3803972" y="1849545"/>
            <a:ext cx="877160" cy="1232101"/>
          </a:xfrm>
          <a:prstGeom prst="bent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8A25C11D-A825-4AEB-BC25-5285133ADF3D}"/>
              </a:ext>
            </a:extLst>
          </p:cNvPr>
          <p:cNvCxnSpPr>
            <a:stCxn id="18" idx="2"/>
            <a:endCxn id="19" idx="1"/>
          </p:cNvCxnSpPr>
          <p:nvPr/>
        </p:nvCxnSpPr>
        <p:spPr>
          <a:xfrm rot="16200000" flipH="1">
            <a:off x="3680102" y="4095931"/>
            <a:ext cx="1124901" cy="1232101"/>
          </a:xfrm>
          <a:prstGeom prst="bent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449AF75-8FA3-4B7C-B519-36F5EBFBF9D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6096000" y="2019817"/>
            <a:ext cx="470848" cy="719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D8790FB-3910-419C-AC18-0799BF90D5B7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096000" y="5274433"/>
            <a:ext cx="470847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D6A7A8C-76AA-4FD1-AC67-29AD9DE8D66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079476" y="2019816"/>
            <a:ext cx="272171" cy="1"/>
          </a:xfrm>
          <a:prstGeom prst="bentConnector3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F2E81F7-0350-4C9A-886E-6C440061AEB8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8868096" y="2938479"/>
            <a:ext cx="591971" cy="1"/>
          </a:xfrm>
          <a:prstGeom prst="bentConnector3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9BA64F0-F8DC-4D62-9787-2E981CF1D6C2}"/>
              </a:ext>
            </a:extLst>
          </p:cNvPr>
          <p:cNvSpPr txBox="1"/>
          <p:nvPr/>
        </p:nvSpPr>
        <p:spPr>
          <a:xfrm>
            <a:off x="9976514" y="1657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97046A-2998-4D1D-8933-320B0C51822D}"/>
              </a:ext>
            </a:extLst>
          </p:cNvPr>
          <p:cNvSpPr txBox="1"/>
          <p:nvPr/>
        </p:nvSpPr>
        <p:spPr>
          <a:xfrm flipH="1">
            <a:off x="8623113" y="2753813"/>
            <a:ext cx="41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CD48B2-EAFA-4AA0-AD46-6C127A554F60}"/>
              </a:ext>
            </a:extLst>
          </p:cNvPr>
          <p:cNvCxnSpPr>
            <a:stCxn id="24" idx="1"/>
            <a:endCxn id="25" idx="6"/>
          </p:cNvCxnSpPr>
          <p:nvPr/>
        </p:nvCxnSpPr>
        <p:spPr>
          <a:xfrm flipH="1" flipV="1">
            <a:off x="7279834" y="3526852"/>
            <a:ext cx="1265547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25E81A1-D3DA-4AA7-8F45-3AC508AE10C6}"/>
              </a:ext>
            </a:extLst>
          </p:cNvPr>
          <p:cNvCxnSpPr>
            <a:stCxn id="20" idx="2"/>
            <a:endCxn id="25" idx="2"/>
          </p:cNvCxnSpPr>
          <p:nvPr/>
        </p:nvCxnSpPr>
        <p:spPr>
          <a:xfrm rot="16200000" flipH="1">
            <a:off x="5078807" y="2717897"/>
            <a:ext cx="1207450" cy="410460"/>
          </a:xfrm>
          <a:prstGeom prst="bentConnector2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14F700F-22B7-4DE2-A295-B62BBA61F60E}"/>
              </a:ext>
            </a:extLst>
          </p:cNvPr>
          <p:cNvSpPr txBox="1"/>
          <p:nvPr/>
        </p:nvSpPr>
        <p:spPr>
          <a:xfrm>
            <a:off x="5477299" y="2591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代幣交換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E851896D-B607-4148-9F3F-287E75FD4B6D}"/>
              </a:ext>
            </a:extLst>
          </p:cNvPr>
          <p:cNvSpPr/>
          <p:nvPr/>
        </p:nvSpPr>
        <p:spPr>
          <a:xfrm>
            <a:off x="10457584" y="1725700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確立金額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132EF92D-98F1-4C3C-818E-5DA4512D1182}"/>
              </a:ext>
            </a:extLst>
          </p:cNvPr>
          <p:cNvSpPr/>
          <p:nvPr/>
        </p:nvSpPr>
        <p:spPr>
          <a:xfrm>
            <a:off x="10457583" y="4144606"/>
            <a:ext cx="1237397" cy="5847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D5AE25EC-546D-48FA-829E-6572E36849BC}"/>
              </a:ext>
            </a:extLst>
          </p:cNvPr>
          <p:cNvCxnSpPr>
            <a:stCxn id="22" idx="2"/>
            <a:endCxn id="17" idx="2"/>
          </p:cNvCxnSpPr>
          <p:nvPr/>
        </p:nvCxnSpPr>
        <p:spPr>
          <a:xfrm rot="5400000" flipH="1">
            <a:off x="3651722" y="1827142"/>
            <a:ext cx="1747578" cy="5731778"/>
          </a:xfrm>
          <a:prstGeom prst="bentConnector3">
            <a:avLst>
              <a:gd name="adj1" fmla="val -1308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468683C-9AF1-4908-8D7E-97FC1096029B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9976514" y="2018088"/>
            <a:ext cx="481070" cy="172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3379310-5F6F-4791-9D8E-DDF1D2FDC394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5400000">
            <a:off x="10159218" y="3227540"/>
            <a:ext cx="1834131" cy="1"/>
          </a:xfrm>
          <a:prstGeom prst="bentConnector3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ED8B14CC-4866-4F44-B2B0-C963BF697FFD}"/>
              </a:ext>
            </a:extLst>
          </p:cNvPr>
          <p:cNvCxnSpPr>
            <a:cxnSpLocks/>
            <a:stCxn id="55" idx="1"/>
            <a:endCxn id="25" idx="4"/>
          </p:cNvCxnSpPr>
          <p:nvPr/>
        </p:nvCxnSpPr>
        <p:spPr>
          <a:xfrm rot="10800000">
            <a:off x="6583799" y="3984386"/>
            <a:ext cx="3873785" cy="452609"/>
          </a:xfrm>
          <a:prstGeom prst="bent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運作流程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226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Operation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5002273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8DC8185D-EF05-4DE7-9F5F-87D3A878B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4181404" y="5050940"/>
            <a:ext cx="0" cy="951349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9" name="直線單箭頭接點 208"/>
          <p:cNvCxnSpPr/>
          <p:nvPr/>
        </p:nvCxnSpPr>
        <p:spPr>
          <a:xfrm flipH="1">
            <a:off x="10831712" y="3397145"/>
            <a:ext cx="290200" cy="0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運作流程</a:t>
            </a:r>
            <a:endParaRPr lang="zh-CN" altLang="en-US" sz="28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18432" y="990424"/>
            <a:ext cx="226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Operation Procedure</a:t>
            </a: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 rotWithShape="1">
          <a:blip r:embed="rId3"/>
          <a:srcRect l="18318" r="17770" b="13534"/>
          <a:stretch/>
        </p:blipFill>
        <p:spPr>
          <a:xfrm>
            <a:off x="4176109" y="2551939"/>
            <a:ext cx="1106977" cy="1916732"/>
          </a:xfrm>
          <a:prstGeom prst="rect">
            <a:avLst/>
          </a:prstGeom>
        </p:spPr>
      </p:pic>
      <p:sp>
        <p:nvSpPr>
          <p:cNvPr id="100" name="圓角矩形 14"/>
          <p:cNvSpPr/>
          <p:nvPr/>
        </p:nvSpPr>
        <p:spPr>
          <a:xfrm>
            <a:off x="904479" y="3872295"/>
            <a:ext cx="1231832" cy="328867"/>
          </a:xfrm>
          <a:prstGeom prst="roundRect">
            <a:avLst/>
          </a:prstGeom>
          <a:gradFill rotWithShape="1">
            <a:gsLst>
              <a:gs pos="0">
                <a:srgbClr val="000000">
                  <a:tint val="100000"/>
                  <a:shade val="100000"/>
                  <a:satMod val="130000"/>
                </a:srgbClr>
              </a:gs>
              <a:gs pos="100000">
                <a:srgbClr val="000000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前端 </a:t>
            </a:r>
            <a:r>
              <a:rPr lang="en-US" altLang="zh-TW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UI</a:t>
            </a:r>
            <a:endPara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102" name="圖片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3" y="2754723"/>
            <a:ext cx="1336823" cy="933839"/>
          </a:xfrm>
          <a:prstGeom prst="rect">
            <a:avLst/>
          </a:prstGeom>
        </p:spPr>
      </p:pic>
      <p:pic>
        <p:nvPicPr>
          <p:cNvPr id="104" name="圖片 103"/>
          <p:cNvPicPr>
            <a:picLocks noChangeAspect="1"/>
          </p:cNvPicPr>
          <p:nvPr/>
        </p:nvPicPr>
        <p:blipFill rotWithShape="1">
          <a:blip r:embed="rId5"/>
          <a:srcRect l="19004" t="8650" r="18479" b="7995"/>
          <a:stretch/>
        </p:blipFill>
        <p:spPr>
          <a:xfrm>
            <a:off x="5771786" y="910160"/>
            <a:ext cx="920125" cy="1072507"/>
          </a:xfrm>
          <a:prstGeom prst="rect">
            <a:avLst/>
          </a:prstGeom>
        </p:spPr>
      </p:pic>
      <p:pic>
        <p:nvPicPr>
          <p:cNvPr id="105" name="圖片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103" y="4867717"/>
            <a:ext cx="1224940" cy="655545"/>
          </a:xfrm>
          <a:prstGeom prst="rect">
            <a:avLst/>
          </a:prstGeom>
        </p:spPr>
      </p:pic>
      <p:cxnSp>
        <p:nvCxnSpPr>
          <p:cNvPr id="106" name="直線單箭頭接點 105"/>
          <p:cNvCxnSpPr/>
          <p:nvPr/>
        </p:nvCxnSpPr>
        <p:spPr>
          <a:xfrm>
            <a:off x="2167365" y="3344890"/>
            <a:ext cx="1880175" cy="9329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肘形接點 106"/>
          <p:cNvCxnSpPr/>
          <p:nvPr/>
        </p:nvCxnSpPr>
        <p:spPr>
          <a:xfrm flipV="1">
            <a:off x="4729596" y="1777063"/>
            <a:ext cx="892765" cy="656287"/>
          </a:xfrm>
          <a:prstGeom prst="bentConnector3">
            <a:avLst>
              <a:gd name="adj1" fmla="val 876"/>
            </a:avLst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接點 107"/>
          <p:cNvCxnSpPr>
            <a:endCxn id="53" idx="1"/>
          </p:cNvCxnSpPr>
          <p:nvPr/>
        </p:nvCxnSpPr>
        <p:spPr>
          <a:xfrm>
            <a:off x="4771554" y="5079298"/>
            <a:ext cx="1952743" cy="584144"/>
          </a:xfrm>
          <a:prstGeom prst="bentConnector3">
            <a:avLst>
              <a:gd name="adj1" fmla="val 142"/>
            </a:avLst>
          </a:prstGeom>
          <a:ln w="38100">
            <a:solidFill>
              <a:srgbClr val="FF00FF"/>
            </a:solidFill>
            <a:headEnd type="triangle" w="med" len="med"/>
            <a:tailEnd type="triangl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圓角矩形 108"/>
          <p:cNvSpPr/>
          <p:nvPr/>
        </p:nvSpPr>
        <p:spPr>
          <a:xfrm>
            <a:off x="7206802" y="4042185"/>
            <a:ext cx="1686298" cy="293999"/>
          </a:xfrm>
          <a:prstGeom prst="roundRect">
            <a:avLst/>
          </a:prstGeom>
          <a:gradFill rotWithShape="1">
            <a:gsLst>
              <a:gs pos="0">
                <a:srgbClr val="D89F39">
                  <a:tint val="100000"/>
                  <a:shade val="100000"/>
                  <a:satMod val="130000"/>
                </a:srgbClr>
              </a:gs>
              <a:gs pos="100000">
                <a:srgbClr val="D89F3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代理部屬方案</a:t>
            </a:r>
          </a:p>
        </p:txBody>
      </p:sp>
      <p:sp>
        <p:nvSpPr>
          <p:cNvPr id="110" name="圓角矩形 109"/>
          <p:cNvSpPr/>
          <p:nvPr/>
        </p:nvSpPr>
        <p:spPr>
          <a:xfrm>
            <a:off x="2372686" y="2777782"/>
            <a:ext cx="1518685" cy="355113"/>
          </a:xfrm>
          <a:prstGeom prst="roundRect">
            <a:avLst/>
          </a:prstGeom>
          <a:solidFill>
            <a:srgbClr val="D89F3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提出要求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1" name="圓角矩形 110"/>
          <p:cNvSpPr/>
          <p:nvPr/>
        </p:nvSpPr>
        <p:spPr>
          <a:xfrm>
            <a:off x="5453411" y="2761498"/>
            <a:ext cx="1529208" cy="355113"/>
          </a:xfrm>
          <a:prstGeom prst="roundRect">
            <a:avLst/>
          </a:prstGeom>
          <a:solidFill>
            <a:srgbClr val="D89F3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要求加入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2" name="圓角矩形 111"/>
          <p:cNvSpPr/>
          <p:nvPr/>
        </p:nvSpPr>
        <p:spPr>
          <a:xfrm>
            <a:off x="5452032" y="3922193"/>
            <a:ext cx="1528475" cy="355113"/>
          </a:xfrm>
          <a:prstGeom prst="roundRect">
            <a:avLst/>
          </a:prstGeom>
          <a:solidFill>
            <a:srgbClr val="8BA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加入憑證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3" name="圓角矩形 112"/>
          <p:cNvSpPr/>
          <p:nvPr/>
        </p:nvSpPr>
        <p:spPr>
          <a:xfrm>
            <a:off x="2361667" y="3887204"/>
            <a:ext cx="1528475" cy="355113"/>
          </a:xfrm>
          <a:prstGeom prst="roundRect">
            <a:avLst/>
          </a:prstGeom>
          <a:solidFill>
            <a:srgbClr val="8BAB4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回應需求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9656170" y="5555273"/>
            <a:ext cx="1525865" cy="293999"/>
          </a:xfrm>
          <a:prstGeom prst="roundRect">
            <a:avLst/>
          </a:prstGeom>
          <a:gradFill rotWithShape="1">
            <a:gsLst>
              <a:gs pos="0">
                <a:srgbClr val="D89F39">
                  <a:tint val="100000"/>
                  <a:shade val="100000"/>
                  <a:satMod val="130000"/>
                </a:srgbClr>
              </a:gs>
              <a:gs pos="100000">
                <a:srgbClr val="D89F3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方案合約</a:t>
            </a:r>
          </a:p>
        </p:txBody>
      </p:sp>
      <p:sp>
        <p:nvSpPr>
          <p:cNvPr id="115" name="圓角矩形 114"/>
          <p:cNvSpPr/>
          <p:nvPr/>
        </p:nvSpPr>
        <p:spPr>
          <a:xfrm>
            <a:off x="5567851" y="2070209"/>
            <a:ext cx="1296837" cy="293999"/>
          </a:xfrm>
          <a:prstGeom prst="roundRect">
            <a:avLst/>
          </a:prstGeom>
          <a:gradFill rotWithShape="1">
            <a:gsLst>
              <a:gs pos="0">
                <a:srgbClr val="D89F39">
                  <a:tint val="100000"/>
                  <a:shade val="100000"/>
                  <a:satMod val="130000"/>
                </a:srgbClr>
              </a:gs>
              <a:gs pos="100000">
                <a:srgbClr val="D89F3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資料庫</a:t>
            </a:r>
          </a:p>
        </p:txBody>
      </p:sp>
      <p:sp>
        <p:nvSpPr>
          <p:cNvPr id="123" name="圓角矩形 14"/>
          <p:cNvSpPr/>
          <p:nvPr/>
        </p:nvSpPr>
        <p:spPr>
          <a:xfrm>
            <a:off x="4054397" y="4587262"/>
            <a:ext cx="1397636" cy="320365"/>
          </a:xfrm>
          <a:prstGeom prst="roundRect">
            <a:avLst/>
          </a:prstGeom>
          <a:solidFill>
            <a:srgbClr val="CCCCCC"/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後端伺服器</a:t>
            </a:r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47" y="1436729"/>
            <a:ext cx="924796" cy="1160735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322" y="4303838"/>
            <a:ext cx="924796" cy="1160735"/>
          </a:xfrm>
          <a:prstGeom prst="rect">
            <a:avLst/>
          </a:prstGeom>
        </p:spPr>
      </p:pic>
      <p:sp>
        <p:nvSpPr>
          <p:cNvPr id="131" name="橢圓 130"/>
          <p:cNvSpPr/>
          <p:nvPr/>
        </p:nvSpPr>
        <p:spPr>
          <a:xfrm>
            <a:off x="10228102" y="2686529"/>
            <a:ext cx="74377" cy="743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橢圓 131"/>
          <p:cNvSpPr/>
          <p:nvPr/>
        </p:nvSpPr>
        <p:spPr>
          <a:xfrm>
            <a:off x="10228104" y="3009565"/>
            <a:ext cx="74377" cy="743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橢圓 132"/>
          <p:cNvSpPr/>
          <p:nvPr/>
        </p:nvSpPr>
        <p:spPr>
          <a:xfrm>
            <a:off x="10228104" y="3357452"/>
            <a:ext cx="74377" cy="743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橢圓 133"/>
          <p:cNvSpPr/>
          <p:nvPr/>
        </p:nvSpPr>
        <p:spPr>
          <a:xfrm>
            <a:off x="10228104" y="3683396"/>
            <a:ext cx="74377" cy="743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橢圓 134"/>
          <p:cNvSpPr/>
          <p:nvPr/>
        </p:nvSpPr>
        <p:spPr>
          <a:xfrm>
            <a:off x="10228104" y="4025373"/>
            <a:ext cx="74377" cy="743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6" name="直線單箭頭接點 135"/>
          <p:cNvCxnSpPr/>
          <p:nvPr/>
        </p:nvCxnSpPr>
        <p:spPr>
          <a:xfrm flipH="1">
            <a:off x="8585703" y="2356180"/>
            <a:ext cx="1072923" cy="507755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6" name="直線單箭頭接點 145"/>
          <p:cNvCxnSpPr/>
          <p:nvPr/>
        </p:nvCxnSpPr>
        <p:spPr>
          <a:xfrm flipH="1" flipV="1">
            <a:off x="8585703" y="3381549"/>
            <a:ext cx="1113168" cy="16545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3" name="直線單箭頭接點 152"/>
          <p:cNvCxnSpPr/>
          <p:nvPr/>
        </p:nvCxnSpPr>
        <p:spPr>
          <a:xfrm flipH="1" flipV="1">
            <a:off x="8607487" y="3916611"/>
            <a:ext cx="1048683" cy="473403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5" name="圖片 1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59" y="2744908"/>
            <a:ext cx="953232" cy="1196425"/>
          </a:xfrm>
          <a:prstGeom prst="rect">
            <a:avLst/>
          </a:prstGeom>
        </p:spPr>
      </p:pic>
      <p:pic>
        <p:nvPicPr>
          <p:cNvPr id="164" name="圖片 16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55" y="2677757"/>
            <a:ext cx="302155" cy="302155"/>
          </a:xfrm>
          <a:prstGeom prst="rect">
            <a:avLst/>
          </a:prstGeom>
        </p:spPr>
      </p:pic>
      <p:cxnSp>
        <p:nvCxnSpPr>
          <p:cNvPr id="169" name="肘形接點 168"/>
          <p:cNvCxnSpPr/>
          <p:nvPr/>
        </p:nvCxnSpPr>
        <p:spPr>
          <a:xfrm rot="5400000" flipH="1" flipV="1">
            <a:off x="5762037" y="-851725"/>
            <a:ext cx="1118231" cy="9601516"/>
          </a:xfrm>
          <a:prstGeom prst="bentConnector4">
            <a:avLst>
              <a:gd name="adj1" fmla="val -134718"/>
              <a:gd name="adj2" fmla="val 104821"/>
            </a:avLst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9" name="肘形接點 198"/>
          <p:cNvCxnSpPr>
            <a:stCxn id="127" idx="3"/>
            <a:endCxn id="129" idx="3"/>
          </p:cNvCxnSpPr>
          <p:nvPr/>
        </p:nvCxnSpPr>
        <p:spPr>
          <a:xfrm flipH="1">
            <a:off x="10812118" y="2017096"/>
            <a:ext cx="3925" cy="2867109"/>
          </a:xfrm>
          <a:prstGeom prst="bentConnector3">
            <a:avLst>
              <a:gd name="adj1" fmla="val -7764946"/>
            </a:avLst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5" name="直線單箭頭接點 214"/>
          <p:cNvCxnSpPr/>
          <p:nvPr/>
        </p:nvCxnSpPr>
        <p:spPr>
          <a:xfrm flipH="1">
            <a:off x="10831709" y="2677757"/>
            <a:ext cx="290200" cy="0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6" name="直線單箭頭接點 215"/>
          <p:cNvCxnSpPr/>
          <p:nvPr/>
        </p:nvCxnSpPr>
        <p:spPr>
          <a:xfrm flipH="1">
            <a:off x="10831709" y="4148685"/>
            <a:ext cx="290200" cy="0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7" name="圓角矩形 216"/>
          <p:cNvSpPr/>
          <p:nvPr/>
        </p:nvSpPr>
        <p:spPr>
          <a:xfrm>
            <a:off x="2348110" y="5486892"/>
            <a:ext cx="1518685" cy="355113"/>
          </a:xfrm>
          <a:prstGeom prst="roundRect">
            <a:avLst/>
          </a:prstGeom>
          <a:solidFill>
            <a:srgbClr val="00B0F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方案資料回傳</a:t>
            </a:r>
            <a:endParaRPr lang="en-US" altLang="zh-TW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2167365" y="3668208"/>
            <a:ext cx="1880175" cy="9329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直線單箭頭接點 44"/>
          <p:cNvCxnSpPr/>
          <p:nvPr/>
        </p:nvCxnSpPr>
        <p:spPr>
          <a:xfrm>
            <a:off x="5328003" y="3651466"/>
            <a:ext cx="1885531" cy="9329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" name="直線單箭頭接點 4"/>
          <p:cNvCxnSpPr>
            <a:stCxn id="165" idx="1"/>
          </p:cNvCxnSpPr>
          <p:nvPr/>
        </p:nvCxnSpPr>
        <p:spPr>
          <a:xfrm flipH="1" flipV="1">
            <a:off x="5338409" y="3343120"/>
            <a:ext cx="2108151" cy="1"/>
          </a:xfrm>
          <a:prstGeom prst="straightConnector1">
            <a:avLst/>
          </a:prstGeom>
          <a:ln w="38100">
            <a:solidFill>
              <a:srgbClr val="4C6074"/>
            </a:solidFill>
            <a:headEnd type="triangle"/>
            <a:tailEnd type="triangle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7223676" y="2041289"/>
            <a:ext cx="2336957" cy="0"/>
          </a:xfrm>
          <a:prstGeom prst="straightConnector1">
            <a:avLst/>
          </a:prstGeom>
          <a:ln w="38100">
            <a:solidFill>
              <a:srgbClr val="4C6074"/>
            </a:solidFill>
            <a:miter lim="800000"/>
            <a:tailEnd type="triangle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7206804" y="2037278"/>
            <a:ext cx="16873" cy="1312276"/>
          </a:xfrm>
          <a:prstGeom prst="line">
            <a:avLst/>
          </a:prstGeom>
          <a:ln w="38100">
            <a:solidFill>
              <a:srgbClr val="4C6074"/>
            </a:solidFill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2236131" y="1691086"/>
            <a:ext cx="1247952" cy="2407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3" name="圓角矩形 62"/>
          <p:cNvSpPr/>
          <p:nvPr/>
        </p:nvSpPr>
        <p:spPr>
          <a:xfrm>
            <a:off x="572934" y="1544198"/>
            <a:ext cx="1529208" cy="343520"/>
          </a:xfrm>
          <a:prstGeom prst="roundRect">
            <a:avLst/>
          </a:prstGeom>
          <a:solidFill>
            <a:srgbClr val="4C6074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方案發起人</a:t>
            </a:r>
            <a:endParaRPr lang="en-US" altLang="zh-TW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566095" y="2121517"/>
            <a:ext cx="1529208" cy="355113"/>
          </a:xfrm>
          <a:prstGeom prst="roundRect">
            <a:avLst/>
          </a:prstGeom>
          <a:solidFill>
            <a:srgbClr val="00B05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/>
              </a:rPr>
              <a:t>方案參與人</a:t>
            </a:r>
            <a:endParaRPr lang="en-US" altLang="zh-TW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V="1">
            <a:off x="2236131" y="2287207"/>
            <a:ext cx="1247952" cy="2407"/>
          </a:xfrm>
          <a:prstGeom prst="straightConnector1">
            <a:avLst/>
          </a:prstGeom>
          <a:solidFill>
            <a:srgbClr val="D89F39"/>
          </a:solidFill>
          <a:ln w="38100" cap="flat" cmpd="sng" algn="ctr">
            <a:solidFill>
              <a:srgbClr val="00B05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70" name="圖片 6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97" y="915852"/>
            <a:ext cx="606368" cy="606368"/>
          </a:xfrm>
          <a:prstGeom prst="rect">
            <a:avLst/>
          </a:prstGeom>
        </p:spPr>
      </p:pic>
      <p:sp>
        <p:nvSpPr>
          <p:cNvPr id="71" name="圓角矩形 70"/>
          <p:cNvSpPr/>
          <p:nvPr/>
        </p:nvSpPr>
        <p:spPr>
          <a:xfrm>
            <a:off x="7596263" y="577502"/>
            <a:ext cx="1296837" cy="293999"/>
          </a:xfrm>
          <a:prstGeom prst="roundRect">
            <a:avLst/>
          </a:prstGeom>
          <a:gradFill rotWithShape="1">
            <a:gsLst>
              <a:gs pos="0">
                <a:srgbClr val="D89F39">
                  <a:tint val="100000"/>
                  <a:shade val="100000"/>
                  <a:satMod val="130000"/>
                </a:srgbClr>
              </a:gs>
              <a:gs pos="100000">
                <a:srgbClr val="D89F3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網站持有者</a:t>
            </a:r>
          </a:p>
        </p:txBody>
      </p:sp>
      <p:sp>
        <p:nvSpPr>
          <p:cNvPr id="72" name="圓角矩形 71"/>
          <p:cNvSpPr/>
          <p:nvPr/>
        </p:nvSpPr>
        <p:spPr>
          <a:xfrm>
            <a:off x="4147398" y="1020429"/>
            <a:ext cx="1313317" cy="571465"/>
          </a:xfrm>
          <a:prstGeom prst="roundRect">
            <a:avLst/>
          </a:prstGeom>
          <a:solidFill>
            <a:srgbClr val="963334"/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會員管理</a:t>
            </a:r>
            <a:endParaRPr lang="en-US" altLang="zh-TW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 defTabSz="1219170">
              <a:defRPr/>
            </a:pPr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帳戶管理</a:t>
            </a:r>
            <a:endParaRPr lang="en-US" altLang="zh-TW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6722068" y="4548513"/>
            <a:ext cx="1060693" cy="387177"/>
          </a:xfrm>
          <a:prstGeom prst="roundRect">
            <a:avLst/>
          </a:prstGeom>
          <a:solidFill>
            <a:srgbClr val="FF00FF"/>
          </a:soli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廠商產品</a:t>
            </a:r>
            <a:endParaRPr lang="en-US" altLang="zh-TW" sz="1600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6724296" y="5452193"/>
            <a:ext cx="1151920" cy="422499"/>
          </a:xfrm>
          <a:prstGeom prst="roundRect">
            <a:avLst/>
          </a:prstGeom>
          <a:solidFill>
            <a:srgbClr val="FF00FF"/>
          </a:solidFill>
          <a:ln w="9525" cap="flat" cmpd="sng" algn="ctr">
            <a:solidFill>
              <a:srgbClr val="D89F3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支付平台</a:t>
            </a:r>
            <a:endParaRPr lang="en-US" altLang="zh-TW" sz="1600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cxnSp>
        <p:nvCxnSpPr>
          <p:cNvPr id="54" name="肘形接點 53"/>
          <p:cNvCxnSpPr>
            <a:cxnSpLocks/>
            <a:stCxn id="123" idx="3"/>
            <a:endCxn id="73" idx="1"/>
          </p:cNvCxnSpPr>
          <p:nvPr/>
        </p:nvCxnSpPr>
        <p:spPr>
          <a:xfrm flipV="1">
            <a:off x="5452033" y="4742102"/>
            <a:ext cx="1270035" cy="5343"/>
          </a:xfrm>
          <a:prstGeom prst="straightConnector1">
            <a:avLst/>
          </a:prstGeom>
          <a:ln w="38100">
            <a:solidFill>
              <a:srgbClr val="FF00FF"/>
            </a:solidFill>
            <a:headEnd type="triangle" w="med" len="med"/>
            <a:tailEnd type="triangle" w="med" len="med"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圓角矩形 55"/>
          <p:cNvSpPr/>
          <p:nvPr/>
        </p:nvSpPr>
        <p:spPr>
          <a:xfrm>
            <a:off x="7886654" y="1580420"/>
            <a:ext cx="778592" cy="379533"/>
          </a:xfrm>
          <a:prstGeom prst="roundRect">
            <a:avLst/>
          </a:prstGeom>
          <a:solidFill>
            <a:srgbClr val="0000FF"/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zh-TW" altLang="en-US" sz="1600" b="1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部署</a:t>
            </a:r>
            <a:endParaRPr lang="en-US" altLang="zh-TW" sz="1600" b="1" kern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cxnSp>
        <p:nvCxnSpPr>
          <p:cNvPr id="58" name="肘形接點 57"/>
          <p:cNvCxnSpPr/>
          <p:nvPr/>
        </p:nvCxnSpPr>
        <p:spPr>
          <a:xfrm rot="16200000" flipH="1">
            <a:off x="2628593" y="3696556"/>
            <a:ext cx="448776" cy="2127041"/>
          </a:xfrm>
          <a:prstGeom prst="bentConnector2">
            <a:avLst/>
          </a:prstGeom>
          <a:solidFill>
            <a:srgbClr val="D89F39"/>
          </a:solidFill>
          <a:ln w="38100" cap="flat" cmpd="sng" algn="ctr">
            <a:solidFill>
              <a:srgbClr val="00B0F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88076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1600485-26E6-4879-ABB3-25CC8B53E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系統特色</a:t>
            </a:r>
            <a:endParaRPr lang="zh-CN" altLang="en-US" sz="28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1C29AF-3C66-440B-A0E6-673CCC4AB186}"/>
              </a:ext>
            </a:extLst>
          </p:cNvPr>
          <p:cNvSpPr/>
          <p:nvPr/>
        </p:nvSpPr>
        <p:spPr>
          <a:xfrm>
            <a:off x="385314" y="1788079"/>
            <a:ext cx="11450128" cy="4040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ERC-865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Cryptocurrency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：平台代幣的發行、轉帳到結帳均以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ERC-865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為準則進行，以使用代幣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來支付交易費用，而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用以太幣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來支付。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Delegated Transaction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：接受委託後，網頁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代理執行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智能合約功能，部署方案送出交易等均以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ERC-865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控管。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Trigger Tokens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：觸發式代幣，事件發生後才可以兌換。在加入方案後會將代幣（憑證）發行給使用者；方案期間不能進行兌換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Tokens to NTD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需在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事件發生後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才可以使用兑換平台幣功能。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Contract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Management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：暫停、繼續或終止合約等功能由擁有者控管（因為代理部署），未來支援發起者及參與者投票（治理代幣）。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後端使用 </a:t>
            </a:r>
            <a:r>
              <a:rPr lang="en-US" altLang="zh-TW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Infura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連接以太坊節點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Ethereum Nodes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做代理部屬，前端以 </a:t>
            </a:r>
            <a:r>
              <a:rPr lang="en-US" altLang="zh-TW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Metamask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管理錢包。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lvl="1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維護費用驗證：透過後端連接廠商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，取得維護資料（主動），未來加入第三方確認維護機制（被動）。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228834-323F-426F-8016-C0A73F61C8BD}"/>
              </a:ext>
            </a:extLst>
          </p:cNvPr>
          <p:cNvSpPr/>
          <p:nvPr/>
        </p:nvSpPr>
        <p:spPr>
          <a:xfrm>
            <a:off x="370936" y="1259457"/>
            <a:ext cx="11464506" cy="5098223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683E16-66A7-4318-9DCB-794E3559D71F}"/>
              </a:ext>
            </a:extLst>
          </p:cNvPr>
          <p:cNvSpPr/>
          <p:nvPr/>
        </p:nvSpPr>
        <p:spPr>
          <a:xfrm>
            <a:off x="1715133" y="1073645"/>
            <a:ext cx="2301129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0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介紹</a:t>
            </a:r>
            <a:endParaRPr lang="en-US" altLang="zh-CN" sz="20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1561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0996" y="5003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AC41EB-0F43-4E59-8894-530A1DFE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650"/>
            <a:ext cx="12192000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28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0996" y="5003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209227-E0EF-4683-8E0D-F5DD31D6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613"/>
            <a:ext cx="12192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44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0996" y="5003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707CA8-03A4-432F-84E0-E99F9088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676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43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4594" y="5003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AC41EB-0F43-4E59-8894-530A1DFE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650"/>
            <a:ext cx="12192000" cy="521335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EDCFF94-84E8-4284-B397-5AF3B1486B09}"/>
              </a:ext>
            </a:extLst>
          </p:cNvPr>
          <p:cNvSpPr txBox="1"/>
          <p:nvPr/>
        </p:nvSpPr>
        <p:spPr>
          <a:xfrm>
            <a:off x="5640993" y="2141022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發起風險方案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165949D-60DB-4E8D-B5B8-1FD8A8FF1AA9}"/>
              </a:ext>
            </a:extLst>
          </p:cNvPr>
          <p:cNvSpPr txBox="1"/>
          <p:nvPr/>
        </p:nvSpPr>
        <p:spPr>
          <a:xfrm>
            <a:off x="5640993" y="2782740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加入風險方案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AD01910-2B8C-4B0B-9A15-CFA0C3EDED88}"/>
              </a:ext>
            </a:extLst>
          </p:cNvPr>
          <p:cNvSpPr txBox="1"/>
          <p:nvPr/>
        </p:nvSpPr>
        <p:spPr>
          <a:xfrm>
            <a:off x="5640992" y="3403850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核保商品序號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0584CD8-2657-40C1-9CC4-2209AFE025DD}"/>
              </a:ext>
            </a:extLst>
          </p:cNvPr>
          <p:cNvSpPr txBox="1"/>
          <p:nvPr/>
        </p:nvSpPr>
        <p:spPr>
          <a:xfrm>
            <a:off x="5640992" y="3993986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報修商品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43D9E8-6A09-4762-9403-A208147B2B6A}"/>
              </a:ext>
            </a:extLst>
          </p:cNvPr>
          <p:cNvSpPr txBox="1"/>
          <p:nvPr/>
        </p:nvSpPr>
        <p:spPr>
          <a:xfrm>
            <a:off x="9433699" y="2519778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方案列表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1D6D10-F4FC-47AA-AD95-58AF2877E075}"/>
              </a:ext>
            </a:extLst>
          </p:cNvPr>
          <p:cNvSpPr txBox="1"/>
          <p:nvPr/>
        </p:nvSpPr>
        <p:spPr>
          <a:xfrm>
            <a:off x="9433699" y="3156385"/>
            <a:ext cx="1602361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64086BD-8DEB-4E99-8D07-46833C55260C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7243354" y="2024557"/>
            <a:ext cx="399650" cy="30113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A667683-F8E4-496A-A4EB-1F247116DB4B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243354" y="2024557"/>
            <a:ext cx="1201906" cy="94284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FC2E557-8447-4794-B001-F8BE3FAA038E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7243353" y="1990457"/>
            <a:ext cx="2030044" cy="159805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356663E-AF1F-4F2D-B553-1315E3834A72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7243353" y="1990457"/>
            <a:ext cx="2677024" cy="218819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5DA2466-9A47-46B1-82C9-F2BE22B18FF8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10234880" y="1990457"/>
            <a:ext cx="405422" cy="52932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93E9C68-3882-4F2B-B980-28334E1DE18C}"/>
              </a:ext>
            </a:extLst>
          </p:cNvPr>
          <p:cNvCxnSpPr>
            <a:cxnSpLocks/>
          </p:cNvCxnSpPr>
          <p:nvPr/>
        </p:nvCxnSpPr>
        <p:spPr>
          <a:xfrm flipH="1">
            <a:off x="11036060" y="2046790"/>
            <a:ext cx="793652" cy="109409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193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9996BA-AE6C-46F1-A3A7-31DAEFEE55F1}"/>
              </a:ext>
            </a:extLst>
          </p:cNvPr>
          <p:cNvSpPr/>
          <p:nvPr/>
        </p:nvSpPr>
        <p:spPr>
          <a:xfrm flipV="1">
            <a:off x="0" y="835572"/>
            <a:ext cx="12192000" cy="6022428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64147677-F55E-48D3-A25A-3929FCBB3971}"/>
              </a:ext>
            </a:extLst>
          </p:cNvPr>
          <p:cNvSpPr/>
          <p:nvPr/>
        </p:nvSpPr>
        <p:spPr>
          <a:xfrm flipV="1">
            <a:off x="-618796" y="-1008985"/>
            <a:ext cx="13114282" cy="3247687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F4C12D-E8D0-4645-BFF0-13BD3B964E03}"/>
              </a:ext>
            </a:extLst>
          </p:cNvPr>
          <p:cNvSpPr/>
          <p:nvPr/>
        </p:nvSpPr>
        <p:spPr>
          <a:xfrm>
            <a:off x="1623853" y="394138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CB1DFC-009F-4F53-A8A6-AF7999037550}"/>
              </a:ext>
            </a:extLst>
          </p:cNvPr>
          <p:cNvSpPr/>
          <p:nvPr/>
        </p:nvSpPr>
        <p:spPr>
          <a:xfrm>
            <a:off x="8576442" y="1324303"/>
            <a:ext cx="346841" cy="346841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BB6E92-40DD-465D-89C1-B5053953B2D8}"/>
              </a:ext>
            </a:extLst>
          </p:cNvPr>
          <p:cNvSpPr txBox="1"/>
          <p:nvPr/>
        </p:nvSpPr>
        <p:spPr>
          <a:xfrm>
            <a:off x="2002220" y="260912"/>
            <a:ext cx="5062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2D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r>
              <a:rPr lang="en-US" altLang="zh-CN" sz="4000" b="1" dirty="0">
                <a:solidFill>
                  <a:srgbClr val="252D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/content</a:t>
            </a:r>
            <a:endParaRPr lang="zh-CN" altLang="en-US" sz="4000" b="1" dirty="0">
              <a:solidFill>
                <a:srgbClr val="252D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F286613-8275-4225-A5D1-4BC96211DE7F}"/>
              </a:ext>
            </a:extLst>
          </p:cNvPr>
          <p:cNvSpPr/>
          <p:nvPr/>
        </p:nvSpPr>
        <p:spPr>
          <a:xfrm flipH="1">
            <a:off x="5323510" y="2270226"/>
            <a:ext cx="204952" cy="2049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E856834-CA97-4F8D-86DA-BCA319301A3E}"/>
              </a:ext>
            </a:extLst>
          </p:cNvPr>
          <p:cNvGrpSpPr/>
          <p:nvPr/>
        </p:nvGrpSpPr>
        <p:grpSpPr>
          <a:xfrm>
            <a:off x="1728957" y="3397457"/>
            <a:ext cx="1150893" cy="1150893"/>
            <a:chOff x="1728957" y="3397457"/>
            <a:chExt cx="1150893" cy="115089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9DDD592-7856-463D-9637-5BFC1406BA00}"/>
                </a:ext>
              </a:extLst>
            </p:cNvPr>
            <p:cNvSpPr/>
            <p:nvPr/>
          </p:nvSpPr>
          <p:spPr>
            <a:xfrm>
              <a:off x="1728957" y="3397457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B53664-81B4-4A28-9FAB-D8D5760E898C}"/>
                </a:ext>
              </a:extLst>
            </p:cNvPr>
            <p:cNvSpPr txBox="1"/>
            <p:nvPr/>
          </p:nvSpPr>
          <p:spPr>
            <a:xfrm>
              <a:off x="193217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9B1071F-3E8A-47B2-854B-A0913248CE65}"/>
              </a:ext>
            </a:extLst>
          </p:cNvPr>
          <p:cNvGrpSpPr/>
          <p:nvPr/>
        </p:nvGrpSpPr>
        <p:grpSpPr>
          <a:xfrm>
            <a:off x="4172617" y="3397456"/>
            <a:ext cx="1150893" cy="1150893"/>
            <a:chOff x="4172617" y="3397456"/>
            <a:chExt cx="1150893" cy="115089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7C34000-54BB-4AC1-B636-75B4D84E6A83}"/>
                </a:ext>
              </a:extLst>
            </p:cNvPr>
            <p:cNvSpPr/>
            <p:nvPr/>
          </p:nvSpPr>
          <p:spPr>
            <a:xfrm>
              <a:off x="4172617" y="3397456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D21D0E-1EA5-4F17-8CF8-78067D8E5174}"/>
                </a:ext>
              </a:extLst>
            </p:cNvPr>
            <p:cNvSpPr txBox="1"/>
            <p:nvPr/>
          </p:nvSpPr>
          <p:spPr>
            <a:xfrm>
              <a:off x="438492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B3D263-BD1E-48DC-89A9-678BDDB21249}"/>
              </a:ext>
            </a:extLst>
          </p:cNvPr>
          <p:cNvGrpSpPr/>
          <p:nvPr/>
        </p:nvGrpSpPr>
        <p:grpSpPr>
          <a:xfrm>
            <a:off x="6542051" y="3397455"/>
            <a:ext cx="1150893" cy="1150893"/>
            <a:chOff x="6542051" y="3397455"/>
            <a:chExt cx="1150893" cy="115089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C32A161-26D1-43DB-A756-F9841E4C05BE}"/>
                </a:ext>
              </a:extLst>
            </p:cNvPr>
            <p:cNvSpPr/>
            <p:nvPr/>
          </p:nvSpPr>
          <p:spPr>
            <a:xfrm>
              <a:off x="6542051" y="3397455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BCD9F1E-92E5-4C24-BC23-07B7F67F603A}"/>
                </a:ext>
              </a:extLst>
            </p:cNvPr>
            <p:cNvSpPr txBox="1"/>
            <p:nvPr/>
          </p:nvSpPr>
          <p:spPr>
            <a:xfrm>
              <a:off x="6718067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4130A5-007E-4C23-9B0A-5F2F7CE07481}"/>
              </a:ext>
            </a:extLst>
          </p:cNvPr>
          <p:cNvGrpSpPr/>
          <p:nvPr/>
        </p:nvGrpSpPr>
        <p:grpSpPr>
          <a:xfrm>
            <a:off x="8911485" y="3397454"/>
            <a:ext cx="1150893" cy="1150893"/>
            <a:chOff x="8911485" y="3397454"/>
            <a:chExt cx="1150893" cy="115089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97AD9D1-24D3-4327-A7F1-FE17A82621CC}"/>
                </a:ext>
              </a:extLst>
            </p:cNvPr>
            <p:cNvSpPr/>
            <p:nvPr/>
          </p:nvSpPr>
          <p:spPr>
            <a:xfrm>
              <a:off x="8911485" y="3397454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FCFC61-DB41-4662-AFCC-74734D643973}"/>
                </a:ext>
              </a:extLst>
            </p:cNvPr>
            <p:cNvSpPr txBox="1"/>
            <p:nvPr/>
          </p:nvSpPr>
          <p:spPr>
            <a:xfrm>
              <a:off x="9097446" y="3487265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00059B6-C97E-4306-9FFE-98B8FD526E67}"/>
              </a:ext>
            </a:extLst>
          </p:cNvPr>
          <p:cNvSpPr txBox="1"/>
          <p:nvPr/>
        </p:nvSpPr>
        <p:spPr>
          <a:xfrm>
            <a:off x="1381196" y="4989784"/>
            <a:ext cx="184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風險池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267397-DFD3-4968-A538-C3B74DEC0CAC}"/>
              </a:ext>
            </a:extLst>
          </p:cNvPr>
          <p:cNvSpPr txBox="1"/>
          <p:nvPr/>
        </p:nvSpPr>
        <p:spPr>
          <a:xfrm>
            <a:off x="3824856" y="4997664"/>
            <a:ext cx="184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平台架構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9CFB79-4CD0-4161-8E2C-432172CD686C}"/>
              </a:ext>
            </a:extLst>
          </p:cNvPr>
          <p:cNvSpPr txBox="1"/>
          <p:nvPr/>
        </p:nvSpPr>
        <p:spPr>
          <a:xfrm>
            <a:off x="6194290" y="5005544"/>
            <a:ext cx="184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 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程式碼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6B0EE2-9351-412E-8AF8-7A1C26708923}"/>
              </a:ext>
            </a:extLst>
          </p:cNvPr>
          <p:cNvSpPr txBox="1"/>
          <p:nvPr/>
        </p:nvSpPr>
        <p:spPr>
          <a:xfrm>
            <a:off x="8546464" y="5005544"/>
            <a:ext cx="184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AF793D7-85B9-42C8-BE99-D948D95A3D37}"/>
              </a:ext>
            </a:extLst>
          </p:cNvPr>
          <p:cNvSpPr/>
          <p:nvPr/>
        </p:nvSpPr>
        <p:spPr>
          <a:xfrm>
            <a:off x="584642" y="3429000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07FA7C8-40AA-4F97-8FDB-3E768AA5C93F}"/>
              </a:ext>
            </a:extLst>
          </p:cNvPr>
          <p:cNvSpPr/>
          <p:nvPr/>
        </p:nvSpPr>
        <p:spPr>
          <a:xfrm>
            <a:off x="8738065" y="6164979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398748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285521" y="485206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3E410E-6858-4A5A-B779-A2B6CB21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82" y="1579215"/>
            <a:ext cx="2924583" cy="4515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EF5C89-C4F4-47C9-88F8-22C18B03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567" y="1598267"/>
            <a:ext cx="282932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28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FDFCC8-E684-4E08-B634-13562C03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81" y="1252970"/>
            <a:ext cx="4393823" cy="5605643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4926450" y="48520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發起風險方案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4D029E-CD72-4D8A-A8E2-CE9AC6FEA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34" y="1344157"/>
            <a:ext cx="3093503" cy="55141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58F346B-E404-41CE-BBDA-7349F3B1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84" y="2846717"/>
            <a:ext cx="7254615" cy="32778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6BE622-268C-4BB8-817B-28FC3FABE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845" y="552213"/>
            <a:ext cx="2865237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94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285521" y="485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核保商品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217E51-703D-41CF-98DD-8A38784B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8" y="543464"/>
            <a:ext cx="2884818" cy="4800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ED1D44-B762-4D4D-B833-43C061BA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6079"/>
            <a:ext cx="12192000" cy="360584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D3F0D3C-31B6-424C-B53F-DE7CA4C4C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54" y="2602174"/>
            <a:ext cx="1157449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8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707688-E2B2-4C5B-A58C-C9FBB40D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7" y="1328978"/>
            <a:ext cx="8231585" cy="5454363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4926447" y="48520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加入風險方案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217E51-703D-41CF-98DD-8A38784B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518" y="543464"/>
            <a:ext cx="2884818" cy="4800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C82C56-C88D-43EE-8137-7052B1CB9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119"/>
            <a:ext cx="12192000" cy="28057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3F53262-8BA6-45C3-969C-C60F5C517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09" y="1745047"/>
            <a:ext cx="9845613" cy="3844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CD4469-DB56-4943-99A6-9C019F2A4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7994" y="1129260"/>
            <a:ext cx="3410426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1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285520" y="485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報修商品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217E51-703D-41CF-98DD-8A38784B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8" y="543464"/>
            <a:ext cx="2884818" cy="480076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CED1A70-CD35-46DA-9798-7A84878A129D}"/>
              </a:ext>
            </a:extLst>
          </p:cNvPr>
          <p:cNvGrpSpPr/>
          <p:nvPr/>
        </p:nvGrpSpPr>
        <p:grpSpPr>
          <a:xfrm>
            <a:off x="0" y="1328978"/>
            <a:ext cx="12192000" cy="3987543"/>
            <a:chOff x="0" y="1328978"/>
            <a:chExt cx="12192000" cy="398754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5A386F-AE50-4776-81FC-BA73912E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28978"/>
              <a:ext cx="12192000" cy="398754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1D2DC97-2D1B-4893-AADA-CAD5F5EB05E6}"/>
                </a:ext>
              </a:extLst>
            </p:cNvPr>
            <p:cNvSpPr/>
            <p:nvPr/>
          </p:nvSpPr>
          <p:spPr>
            <a:xfrm>
              <a:off x="7625750" y="2099717"/>
              <a:ext cx="1820175" cy="1652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42410930-2187-4FA2-A689-0F5DC6EE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83" y="2023557"/>
            <a:ext cx="4867954" cy="2086266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A07CC8C-51F1-49B6-9EBE-18A1C438813A}"/>
              </a:ext>
            </a:extLst>
          </p:cNvPr>
          <p:cNvGrpSpPr/>
          <p:nvPr/>
        </p:nvGrpSpPr>
        <p:grpSpPr>
          <a:xfrm>
            <a:off x="0" y="1389231"/>
            <a:ext cx="12192000" cy="5256268"/>
            <a:chOff x="-2" y="1601732"/>
            <a:chExt cx="12192000" cy="525626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3ED518F-3487-4E6F-8257-FC8FB453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1601732"/>
              <a:ext cx="12192000" cy="5256268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57DD2AA-3566-4AF7-8513-BDECF9DE12ED}"/>
                </a:ext>
              </a:extLst>
            </p:cNvPr>
            <p:cNvSpPr txBox="1"/>
            <p:nvPr/>
          </p:nvSpPr>
          <p:spPr>
            <a:xfrm>
              <a:off x="9282023" y="2926104"/>
              <a:ext cx="1147313" cy="9025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961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9562AD-22DB-42A5-A097-CCD42E73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84" y="1360978"/>
            <a:ext cx="9569423" cy="5497022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4591" y="48520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B26E2-A4CA-4D9B-BE7B-797BDFD2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34" y="548640"/>
            <a:ext cx="2330801" cy="45978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B5CCCB7-76DC-4FE9-8922-6FEFBF07C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310" y="1728550"/>
            <a:ext cx="7373379" cy="34009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6DB5114-E063-4820-B6D8-21B45720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520" y="1085044"/>
            <a:ext cx="323895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4C9AA1B-18C8-4CF0-B607-F9B56163A5F7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678D66A-121B-491F-AE8C-36DD953D278F}"/>
              </a:ext>
            </a:extLst>
          </p:cNvPr>
          <p:cNvSpPr/>
          <p:nvPr/>
        </p:nvSpPr>
        <p:spPr>
          <a:xfrm>
            <a:off x="518431" y="990424"/>
            <a:ext cx="199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Presentation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FF820CC-FB65-4F56-8213-1EC493815C5B}"/>
              </a:ext>
            </a:extLst>
          </p:cNvPr>
          <p:cNvSpPr/>
          <p:nvPr/>
        </p:nvSpPr>
        <p:spPr>
          <a:xfrm>
            <a:off x="5644591" y="48520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B2177D-44EB-4BDF-AFAD-A52647FE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47" y="543464"/>
            <a:ext cx="2884818" cy="4800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454B83-8FDE-4261-AA04-6527ABBE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96" y="1261256"/>
            <a:ext cx="3047568" cy="55967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924A06-4DC9-46E5-BA4E-5E78A0D8E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296" y="1261256"/>
            <a:ext cx="3257962" cy="56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17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7EE724F-7AE9-47AF-B43E-5453DBEA3685}"/>
              </a:ext>
            </a:extLst>
          </p:cNvPr>
          <p:cNvSpPr/>
          <p:nvPr/>
        </p:nvSpPr>
        <p:spPr>
          <a:xfrm>
            <a:off x="0" y="0"/>
            <a:ext cx="12192000" cy="58332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A0332431-540B-4DEB-AE0D-FFA30AE114CC}"/>
              </a:ext>
            </a:extLst>
          </p:cNvPr>
          <p:cNvSpPr/>
          <p:nvPr/>
        </p:nvSpPr>
        <p:spPr>
          <a:xfrm>
            <a:off x="-300857" y="4664765"/>
            <a:ext cx="13114282" cy="3767965"/>
          </a:xfrm>
          <a:prstGeom prst="doubleWave">
            <a:avLst>
              <a:gd name="adj1" fmla="val 7479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C69AC0-9B65-4947-9028-AB439D0192AC}"/>
              </a:ext>
            </a:extLst>
          </p:cNvPr>
          <p:cNvGrpSpPr/>
          <p:nvPr/>
        </p:nvGrpSpPr>
        <p:grpSpPr>
          <a:xfrm>
            <a:off x="5670336" y="1223384"/>
            <a:ext cx="1140367" cy="1140367"/>
            <a:chOff x="1728957" y="3397457"/>
            <a:chExt cx="1150893" cy="11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46B0697-112A-4E17-A5BB-0B5162834AC4}"/>
                </a:ext>
              </a:extLst>
            </p:cNvPr>
            <p:cNvSpPr/>
            <p:nvPr/>
          </p:nvSpPr>
          <p:spPr>
            <a:xfrm>
              <a:off x="1728957" y="3397457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38500D-F7E4-4066-9C8A-39E989E3A801}"/>
                </a:ext>
              </a:extLst>
            </p:cNvPr>
            <p:cNvSpPr txBox="1"/>
            <p:nvPr/>
          </p:nvSpPr>
          <p:spPr>
            <a:xfrm>
              <a:off x="193217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497F7E-4337-4E27-9181-BDA61B9B2C27}"/>
              </a:ext>
            </a:extLst>
          </p:cNvPr>
          <p:cNvSpPr txBox="1"/>
          <p:nvPr/>
        </p:nvSpPr>
        <p:spPr>
          <a:xfrm>
            <a:off x="3980801" y="2793708"/>
            <a:ext cx="451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CN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0D7C39-3BB6-47FC-992F-91211E4F9F13}"/>
              </a:ext>
            </a:extLst>
          </p:cNvPr>
          <p:cNvSpPr/>
          <p:nvPr/>
        </p:nvSpPr>
        <p:spPr>
          <a:xfrm>
            <a:off x="7890642" y="521838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B2CD03B-4E97-4FD3-86EF-CE8FE4012718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CDF8DF-A5CC-46F0-8B8F-005660F29F6B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409FC4-078C-48B3-8A56-ABFC0074C5E7}"/>
              </a:ext>
            </a:extLst>
          </p:cNvPr>
          <p:cNvSpPr/>
          <p:nvPr/>
        </p:nvSpPr>
        <p:spPr>
          <a:xfrm flipH="1">
            <a:off x="6491095" y="2095730"/>
            <a:ext cx="303840" cy="30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1CDAC18-1AB2-4CAB-A5D6-6D24DC7BA211}"/>
              </a:ext>
            </a:extLst>
          </p:cNvPr>
          <p:cNvSpPr/>
          <p:nvPr/>
        </p:nvSpPr>
        <p:spPr>
          <a:xfrm>
            <a:off x="2033752" y="876544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E9EFB8B-F2DD-4929-A044-0ADF6337E253}"/>
              </a:ext>
            </a:extLst>
          </p:cNvPr>
          <p:cNvSpPr/>
          <p:nvPr/>
        </p:nvSpPr>
        <p:spPr>
          <a:xfrm>
            <a:off x="11051627" y="4436162"/>
            <a:ext cx="244365" cy="24436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C8539-4518-426A-AC13-C95FC638DFE6}"/>
              </a:ext>
            </a:extLst>
          </p:cNvPr>
          <p:cNvSpPr/>
          <p:nvPr/>
        </p:nvSpPr>
        <p:spPr>
          <a:xfrm>
            <a:off x="10156372" y="6466114"/>
            <a:ext cx="228600" cy="197401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982465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CFABED8C-E44D-4C26-8453-60A8801D3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12-21 demo用">
            <a:hlinkClick r:id="" action="ppaction://media"/>
            <a:extLst>
              <a:ext uri="{FF2B5EF4-FFF2-40B4-BE49-F238E27FC236}">
                <a16:creationId xmlns:a16="http://schemas.microsoft.com/office/drawing/2014/main" id="{4825A90D-EF58-4B55-9F08-EE4FEB538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166C831-BB79-4DD5-824B-2BCE3BCEF1EB}"/>
              </a:ext>
            </a:extLst>
          </p:cNvPr>
          <p:cNvSpPr/>
          <p:nvPr/>
        </p:nvSpPr>
        <p:spPr>
          <a:xfrm>
            <a:off x="0" y="0"/>
            <a:ext cx="12192000" cy="53760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3CB297CC-B256-43CC-803C-B7D629FFF350}"/>
              </a:ext>
            </a:extLst>
          </p:cNvPr>
          <p:cNvSpPr/>
          <p:nvPr/>
        </p:nvSpPr>
        <p:spPr>
          <a:xfrm>
            <a:off x="-580696" y="4319754"/>
            <a:ext cx="13114282" cy="3767965"/>
          </a:xfrm>
          <a:prstGeom prst="doubleWave">
            <a:avLst>
              <a:gd name="adj1" fmla="val 11245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0B653D-5FDD-44CC-A4DE-97BA84457309}"/>
              </a:ext>
            </a:extLst>
          </p:cNvPr>
          <p:cNvSpPr/>
          <p:nvPr/>
        </p:nvSpPr>
        <p:spPr>
          <a:xfrm>
            <a:off x="8040414" y="493460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37B45C2-B56E-4D74-8F12-86779918F21C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F037AF-4E10-400D-9559-DEC6C72E8FFA}"/>
              </a:ext>
            </a:extLst>
          </p:cNvPr>
          <p:cNvSpPr/>
          <p:nvPr/>
        </p:nvSpPr>
        <p:spPr>
          <a:xfrm flipH="1">
            <a:off x="9695794" y="3649713"/>
            <a:ext cx="204952" cy="2049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5A90946-1E2C-4916-8F10-9F274994F7F9}"/>
              </a:ext>
            </a:extLst>
          </p:cNvPr>
          <p:cNvSpPr/>
          <p:nvPr/>
        </p:nvSpPr>
        <p:spPr>
          <a:xfrm>
            <a:off x="8544910" y="1166642"/>
            <a:ext cx="441434" cy="4414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65F394-1395-4D4F-BFDD-16913F8A30DF}"/>
              </a:ext>
            </a:extLst>
          </p:cNvPr>
          <p:cNvSpPr txBox="1"/>
          <p:nvPr/>
        </p:nvSpPr>
        <p:spPr>
          <a:xfrm>
            <a:off x="850682" y="1756831"/>
            <a:ext cx="83563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</a:t>
            </a:r>
            <a:r>
              <a:rPr lang="zh-TW" altLang="en-US" sz="7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聆聽</a:t>
            </a:r>
            <a:endParaRPr lang="zh-CN" altLang="en-US" sz="7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5A1C3B5-021A-4E9B-95D9-7E6F620FA97E}"/>
              </a:ext>
            </a:extLst>
          </p:cNvPr>
          <p:cNvSpPr/>
          <p:nvPr/>
        </p:nvSpPr>
        <p:spPr>
          <a:xfrm>
            <a:off x="3216166" y="634433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0D0A568-8939-4514-986B-7394C20F15D6}"/>
              </a:ext>
            </a:extLst>
          </p:cNvPr>
          <p:cNvSpPr/>
          <p:nvPr/>
        </p:nvSpPr>
        <p:spPr>
          <a:xfrm>
            <a:off x="5123794" y="3957148"/>
            <a:ext cx="283778" cy="28377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1D29745-F1D1-4557-BC5A-2D238071E84E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65000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7EE724F-7AE9-47AF-B43E-5453DBEA3685}"/>
              </a:ext>
            </a:extLst>
          </p:cNvPr>
          <p:cNvSpPr/>
          <p:nvPr/>
        </p:nvSpPr>
        <p:spPr>
          <a:xfrm>
            <a:off x="0" y="0"/>
            <a:ext cx="12192000" cy="58332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A0332431-540B-4DEB-AE0D-FFA30AE114CC}"/>
              </a:ext>
            </a:extLst>
          </p:cNvPr>
          <p:cNvSpPr/>
          <p:nvPr/>
        </p:nvSpPr>
        <p:spPr>
          <a:xfrm>
            <a:off x="-300857" y="4664765"/>
            <a:ext cx="13114282" cy="3767965"/>
          </a:xfrm>
          <a:prstGeom prst="doubleWave">
            <a:avLst>
              <a:gd name="adj1" fmla="val 7479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C69AC0-9B65-4947-9028-AB439D0192AC}"/>
              </a:ext>
            </a:extLst>
          </p:cNvPr>
          <p:cNvGrpSpPr/>
          <p:nvPr/>
        </p:nvGrpSpPr>
        <p:grpSpPr>
          <a:xfrm>
            <a:off x="5670336" y="1223384"/>
            <a:ext cx="1140367" cy="1140367"/>
            <a:chOff x="1728957" y="3397457"/>
            <a:chExt cx="1150893" cy="11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46B0697-112A-4E17-A5BB-0B5162834AC4}"/>
                </a:ext>
              </a:extLst>
            </p:cNvPr>
            <p:cNvSpPr/>
            <p:nvPr/>
          </p:nvSpPr>
          <p:spPr>
            <a:xfrm>
              <a:off x="1728957" y="3397457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38500D-F7E4-4066-9C8A-39E989E3A801}"/>
                </a:ext>
              </a:extLst>
            </p:cNvPr>
            <p:cNvSpPr txBox="1"/>
            <p:nvPr/>
          </p:nvSpPr>
          <p:spPr>
            <a:xfrm>
              <a:off x="193217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497F7E-4337-4E27-9181-BDA61B9B2C27}"/>
              </a:ext>
            </a:extLst>
          </p:cNvPr>
          <p:cNvSpPr txBox="1"/>
          <p:nvPr/>
        </p:nvSpPr>
        <p:spPr>
          <a:xfrm>
            <a:off x="3980801" y="2793708"/>
            <a:ext cx="451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風險池</a:t>
            </a:r>
            <a:endParaRPr lang="zh-CN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0D7C39-3BB6-47FC-992F-91211E4F9F13}"/>
              </a:ext>
            </a:extLst>
          </p:cNvPr>
          <p:cNvSpPr/>
          <p:nvPr/>
        </p:nvSpPr>
        <p:spPr>
          <a:xfrm>
            <a:off x="7890642" y="521838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B2CD03B-4E97-4FD3-86EF-CE8FE4012718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CDF8DF-A5CC-46F0-8B8F-005660F29F6B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409FC4-078C-48B3-8A56-ABFC0074C5E7}"/>
              </a:ext>
            </a:extLst>
          </p:cNvPr>
          <p:cNvSpPr/>
          <p:nvPr/>
        </p:nvSpPr>
        <p:spPr>
          <a:xfrm flipH="1">
            <a:off x="6491095" y="2095730"/>
            <a:ext cx="303840" cy="30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1CDAC18-1AB2-4CAB-A5D6-6D24DC7BA211}"/>
              </a:ext>
            </a:extLst>
          </p:cNvPr>
          <p:cNvSpPr/>
          <p:nvPr/>
        </p:nvSpPr>
        <p:spPr>
          <a:xfrm>
            <a:off x="2033752" y="876544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E9EFB8B-F2DD-4929-A044-0ADF6337E253}"/>
              </a:ext>
            </a:extLst>
          </p:cNvPr>
          <p:cNvSpPr/>
          <p:nvPr/>
        </p:nvSpPr>
        <p:spPr>
          <a:xfrm>
            <a:off x="11051627" y="4436162"/>
            <a:ext cx="244365" cy="24436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C8539-4518-426A-AC13-C95FC638DFE6}"/>
              </a:ext>
            </a:extLst>
          </p:cNvPr>
          <p:cNvSpPr/>
          <p:nvPr/>
        </p:nvSpPr>
        <p:spPr>
          <a:xfrm>
            <a:off x="10156372" y="6466114"/>
            <a:ext cx="228600" cy="197401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62009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0BAEF46-1E83-42FE-AC4C-D6F478756411}"/>
              </a:ext>
            </a:extLst>
          </p:cNvPr>
          <p:cNvSpPr/>
          <p:nvPr/>
        </p:nvSpPr>
        <p:spPr>
          <a:xfrm>
            <a:off x="1040922" y="1650874"/>
            <a:ext cx="4016099" cy="4488024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BE0102-EBB5-416C-B4F8-25AAFC71A1CB}"/>
              </a:ext>
            </a:extLst>
          </p:cNvPr>
          <p:cNvSpPr txBox="1"/>
          <p:nvPr/>
        </p:nvSpPr>
        <p:spPr>
          <a:xfrm>
            <a:off x="1040922" y="3794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風險池概念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0A38D-4251-41F7-8CD2-D483184194A4}"/>
              </a:ext>
            </a:extLst>
          </p:cNvPr>
          <p:cNvSpPr txBox="1"/>
          <p:nvPr/>
        </p:nvSpPr>
        <p:spPr>
          <a:xfrm>
            <a:off x="5459104" y="1650874"/>
            <a:ext cx="5950424" cy="35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風險池為風險標的之集合。</a:t>
            </a:r>
            <a:endParaRPr lang="en-US" altLang="zh-TW"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在此系統下，風險接受方聚在一起形成一集合，為彼此提供承擔風險的保護，等同於風險的匯總。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實務上，由風險池的持有方接受且承擔該池的風險。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E9BA28-210D-47C4-AFE2-CB7192FC3889}"/>
              </a:ext>
            </a:extLst>
          </p:cNvPr>
          <p:cNvSpPr/>
          <p:nvPr/>
        </p:nvSpPr>
        <p:spPr>
          <a:xfrm>
            <a:off x="504496" y="506265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F95D13-46C0-4E99-9527-0093161F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0" y="2287360"/>
            <a:ext cx="2756442" cy="31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045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E0102-EBB5-416C-B4F8-25AAFC71A1CB}"/>
              </a:ext>
            </a:extLst>
          </p:cNvPr>
          <p:cNvSpPr txBox="1"/>
          <p:nvPr/>
        </p:nvSpPr>
        <p:spPr>
          <a:xfrm>
            <a:off x="1040922" y="3794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風險池疑慮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0A38D-4251-41F7-8CD2-D483184194A4}"/>
              </a:ext>
            </a:extLst>
          </p:cNvPr>
          <p:cNvSpPr txBox="1"/>
          <p:nvPr/>
        </p:nvSpPr>
        <p:spPr>
          <a:xfrm>
            <a:off x="5459104" y="1650874"/>
            <a:ext cx="5950424" cy="35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風險不確定，導致金額無法確立。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自願醫保計劃曾設立高風險池，名義上由公司接受及承擔風險人士的投保，但最終負債卻由政府支付，造成全民共同負擔。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例子：老人往生互助會（對人）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E9BA28-210D-47C4-AFE2-CB7192FC3889}"/>
              </a:ext>
            </a:extLst>
          </p:cNvPr>
          <p:cNvSpPr/>
          <p:nvPr/>
        </p:nvSpPr>
        <p:spPr>
          <a:xfrm>
            <a:off x="504496" y="506265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7AF297-52BE-4846-AAD5-FE1A60A0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0" y="1650874"/>
            <a:ext cx="5047536" cy="45179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0DD4A4D-9FA0-4F6A-AD86-60ED67E9F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72" y="2847303"/>
            <a:ext cx="105170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79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0BAEF46-1E83-42FE-AC4C-D6F478756411}"/>
              </a:ext>
            </a:extLst>
          </p:cNvPr>
          <p:cNvSpPr/>
          <p:nvPr/>
        </p:nvSpPr>
        <p:spPr>
          <a:xfrm>
            <a:off x="1040922" y="1650874"/>
            <a:ext cx="4016099" cy="4488024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BE0102-EBB5-416C-B4F8-25AAFC71A1CB}"/>
              </a:ext>
            </a:extLst>
          </p:cNvPr>
          <p:cNvSpPr txBox="1"/>
          <p:nvPr/>
        </p:nvSpPr>
        <p:spPr>
          <a:xfrm>
            <a:off x="1040922" y="3794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0A38D-4251-41F7-8CD2-D483184194A4}"/>
              </a:ext>
            </a:extLst>
          </p:cNvPr>
          <p:cNvSpPr txBox="1"/>
          <p:nvPr/>
        </p:nvSpPr>
        <p:spPr>
          <a:xfrm>
            <a:off x="5450477" y="1303866"/>
            <a:ext cx="5950424" cy="513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確定風險給付金額，再決定每人負擔量的互助模式。</a:t>
            </a:r>
            <a:endParaRPr lang="en-US" altLang="zh-TW"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由池內所有人承擔彼此間的風險，只要項目相同，條件設立明確，所有人同時承擔費用及事件的索償，即可解決風險池負債的疑慮。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智能合約解決了資金流不夠公開透明，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金額不明確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等疑慮。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例子：螞蟻金服相互寶、喬安互助會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E9BA28-210D-47C4-AFE2-CB7192FC3889}"/>
              </a:ext>
            </a:extLst>
          </p:cNvPr>
          <p:cNvSpPr/>
          <p:nvPr/>
        </p:nvSpPr>
        <p:spPr>
          <a:xfrm>
            <a:off x="504496" y="506265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F95D13-46C0-4E99-9527-0093161F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0" y="2287360"/>
            <a:ext cx="2756442" cy="31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7997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7EE724F-7AE9-47AF-B43E-5453DBEA3685}"/>
              </a:ext>
            </a:extLst>
          </p:cNvPr>
          <p:cNvSpPr/>
          <p:nvPr/>
        </p:nvSpPr>
        <p:spPr>
          <a:xfrm>
            <a:off x="0" y="0"/>
            <a:ext cx="12192000" cy="5833241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A0332431-540B-4DEB-AE0D-FFA30AE114CC}"/>
              </a:ext>
            </a:extLst>
          </p:cNvPr>
          <p:cNvSpPr/>
          <p:nvPr/>
        </p:nvSpPr>
        <p:spPr>
          <a:xfrm>
            <a:off x="-300857" y="4664765"/>
            <a:ext cx="13114282" cy="3767965"/>
          </a:xfrm>
          <a:prstGeom prst="doubleWave">
            <a:avLst>
              <a:gd name="adj1" fmla="val 7479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C69AC0-9B65-4947-9028-AB439D0192AC}"/>
              </a:ext>
            </a:extLst>
          </p:cNvPr>
          <p:cNvGrpSpPr/>
          <p:nvPr/>
        </p:nvGrpSpPr>
        <p:grpSpPr>
          <a:xfrm>
            <a:off x="5670336" y="1223384"/>
            <a:ext cx="1140367" cy="1140367"/>
            <a:chOff x="1728957" y="3397457"/>
            <a:chExt cx="1150893" cy="11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46B0697-112A-4E17-A5BB-0B5162834AC4}"/>
                </a:ext>
              </a:extLst>
            </p:cNvPr>
            <p:cNvSpPr/>
            <p:nvPr/>
          </p:nvSpPr>
          <p:spPr>
            <a:xfrm>
              <a:off x="1728957" y="3397457"/>
              <a:ext cx="1150893" cy="11508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38500D-F7E4-4066-9C8A-39E989E3A801}"/>
                </a:ext>
              </a:extLst>
            </p:cNvPr>
            <p:cNvSpPr txBox="1"/>
            <p:nvPr/>
          </p:nvSpPr>
          <p:spPr>
            <a:xfrm>
              <a:off x="1932178" y="3485722"/>
              <a:ext cx="74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497F7E-4337-4E27-9181-BDA61B9B2C27}"/>
              </a:ext>
            </a:extLst>
          </p:cNvPr>
          <p:cNvSpPr txBox="1"/>
          <p:nvPr/>
        </p:nvSpPr>
        <p:spPr>
          <a:xfrm>
            <a:off x="3980801" y="2793708"/>
            <a:ext cx="451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平台開發</a:t>
            </a:r>
            <a:endParaRPr lang="zh-CN" altLang="en-US" sz="72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0D7C39-3BB6-47FC-992F-91211E4F9F13}"/>
              </a:ext>
            </a:extLst>
          </p:cNvPr>
          <p:cNvSpPr/>
          <p:nvPr/>
        </p:nvSpPr>
        <p:spPr>
          <a:xfrm>
            <a:off x="7890642" y="5218387"/>
            <a:ext cx="441434" cy="441434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B2CD03B-4E97-4FD3-86EF-CE8FE4012718}"/>
              </a:ext>
            </a:extLst>
          </p:cNvPr>
          <p:cNvSpPr/>
          <p:nvPr/>
        </p:nvSpPr>
        <p:spPr>
          <a:xfrm>
            <a:off x="1529255" y="5967253"/>
            <a:ext cx="331076" cy="331076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CDF8DF-A5CC-46F0-8B8F-005660F29F6B}"/>
              </a:ext>
            </a:extLst>
          </p:cNvPr>
          <p:cNvSpPr/>
          <p:nvPr/>
        </p:nvSpPr>
        <p:spPr>
          <a:xfrm flipH="1">
            <a:off x="3011214" y="5454869"/>
            <a:ext cx="204952" cy="204952"/>
          </a:xfrm>
          <a:prstGeom prst="ellipse">
            <a:avLst/>
          </a:prstGeom>
          <a:solidFill>
            <a:schemeClr val="bg1"/>
          </a:solidFill>
          <a:ln>
            <a:solidFill>
              <a:srgbClr val="25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409FC4-078C-48B3-8A56-ABFC0074C5E7}"/>
              </a:ext>
            </a:extLst>
          </p:cNvPr>
          <p:cNvSpPr/>
          <p:nvPr/>
        </p:nvSpPr>
        <p:spPr>
          <a:xfrm flipH="1">
            <a:off x="6491095" y="2095730"/>
            <a:ext cx="303840" cy="30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1CDAC18-1AB2-4CAB-A5D6-6D24DC7BA211}"/>
              </a:ext>
            </a:extLst>
          </p:cNvPr>
          <p:cNvSpPr/>
          <p:nvPr/>
        </p:nvSpPr>
        <p:spPr>
          <a:xfrm>
            <a:off x="2033752" y="876544"/>
            <a:ext cx="346840" cy="3468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E9EFB8B-F2DD-4929-A044-0ADF6337E253}"/>
              </a:ext>
            </a:extLst>
          </p:cNvPr>
          <p:cNvSpPr/>
          <p:nvPr/>
        </p:nvSpPr>
        <p:spPr>
          <a:xfrm>
            <a:off x="11051627" y="4436162"/>
            <a:ext cx="244365" cy="24436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C8539-4518-426A-AC13-C95FC638DFE6}"/>
              </a:ext>
            </a:extLst>
          </p:cNvPr>
          <p:cNvSpPr/>
          <p:nvPr/>
        </p:nvSpPr>
        <p:spPr>
          <a:xfrm>
            <a:off x="10156372" y="6466114"/>
            <a:ext cx="228600" cy="197401"/>
          </a:xfrm>
          <a:prstGeom prst="ellipse">
            <a:avLst/>
          </a:prstGeom>
          <a:solidFill>
            <a:srgbClr val="22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4161356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DBF741-D520-42DB-95BB-A062DEAC4E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双波形 2">
            <a:extLst>
              <a:ext uri="{FF2B5EF4-FFF2-40B4-BE49-F238E27FC236}">
                <a16:creationId xmlns:a16="http://schemas.microsoft.com/office/drawing/2014/main" id="{D50B7034-C108-4260-A269-989D1B8F0B34}"/>
              </a:ext>
            </a:extLst>
          </p:cNvPr>
          <p:cNvSpPr/>
          <p:nvPr/>
        </p:nvSpPr>
        <p:spPr>
          <a:xfrm rot="16200000">
            <a:off x="-3233097" y="1338753"/>
            <a:ext cx="8213836" cy="4180495"/>
          </a:xfrm>
          <a:prstGeom prst="doubleWave">
            <a:avLst>
              <a:gd name="adj1" fmla="val 7061"/>
              <a:gd name="adj2" fmla="val -18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Freeform 84">
            <a:extLst>
              <a:ext uri="{FF2B5EF4-FFF2-40B4-BE49-F238E27FC236}">
                <a16:creationId xmlns:a16="http://schemas.microsoft.com/office/drawing/2014/main" id="{B2F1F863-00CF-41E9-8BB4-14F490297A1F}"/>
              </a:ext>
            </a:extLst>
          </p:cNvPr>
          <p:cNvSpPr>
            <a:spLocks noEditPoints="1"/>
          </p:cNvSpPr>
          <p:nvPr/>
        </p:nvSpPr>
        <p:spPr bwMode="auto">
          <a:xfrm>
            <a:off x="4491827" y="2214876"/>
            <a:ext cx="899160" cy="913745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956D0B-DE41-4CA4-8CA8-49716BD48B55}"/>
              </a:ext>
            </a:extLst>
          </p:cNvPr>
          <p:cNvSpPr txBox="1"/>
          <p:nvPr/>
        </p:nvSpPr>
        <p:spPr>
          <a:xfrm>
            <a:off x="3651157" y="4312326"/>
            <a:ext cx="2685296" cy="115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確保此風險池資料不被竄改，讓每位參與者能在</a:t>
            </a:r>
            <a:r>
              <a:rPr lang="zh-TW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明確且安全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的條件下加入。</a:t>
            </a:r>
            <a:endParaRPr 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964802-81C4-41B9-82D1-45DC71ED8746}"/>
              </a:ext>
            </a:extLst>
          </p:cNvPr>
          <p:cNvSpPr txBox="1"/>
          <p:nvPr/>
        </p:nvSpPr>
        <p:spPr>
          <a:xfrm>
            <a:off x="3649994" y="3554689"/>
            <a:ext cx="2685297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方案資料上區塊鏈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84">
            <a:extLst>
              <a:ext uri="{FF2B5EF4-FFF2-40B4-BE49-F238E27FC236}">
                <a16:creationId xmlns:a16="http://schemas.microsoft.com/office/drawing/2014/main" id="{22422DC8-C236-492A-81D0-B7833B400D2D}"/>
              </a:ext>
            </a:extLst>
          </p:cNvPr>
          <p:cNvSpPr>
            <a:spLocks noEditPoints="1"/>
          </p:cNvSpPr>
          <p:nvPr/>
        </p:nvSpPr>
        <p:spPr bwMode="auto">
          <a:xfrm>
            <a:off x="7258884" y="2214876"/>
            <a:ext cx="899160" cy="913745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623635-2EAC-406E-A488-DBA30588B8E1}"/>
              </a:ext>
            </a:extLst>
          </p:cNvPr>
          <p:cNvSpPr txBox="1"/>
          <p:nvPr/>
        </p:nvSpPr>
        <p:spPr>
          <a:xfrm>
            <a:off x="6683256" y="4316250"/>
            <a:ext cx="2218055" cy="15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事後給付賠償與收取費用，由於共同承擔風險池，出險索償將成為未出險人的參與費用。</a:t>
            </a:r>
            <a:endParaRPr 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E7AC51-A4D8-4806-A856-942A6186687A}"/>
              </a:ext>
            </a:extLst>
          </p:cNvPr>
          <p:cNvSpPr txBox="1"/>
          <p:nvPr/>
        </p:nvSpPr>
        <p:spPr>
          <a:xfrm>
            <a:off x="6683256" y="3556624"/>
            <a:ext cx="205041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事後分擔金額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84">
            <a:extLst>
              <a:ext uri="{FF2B5EF4-FFF2-40B4-BE49-F238E27FC236}">
                <a16:creationId xmlns:a16="http://schemas.microsoft.com/office/drawing/2014/main" id="{00125B55-D655-4223-BC1F-E52EC3231BF8}"/>
              </a:ext>
            </a:extLst>
          </p:cNvPr>
          <p:cNvSpPr>
            <a:spLocks noEditPoints="1"/>
          </p:cNvSpPr>
          <p:nvPr/>
        </p:nvSpPr>
        <p:spPr bwMode="auto">
          <a:xfrm>
            <a:off x="9961242" y="2214875"/>
            <a:ext cx="899160" cy="913745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BAEB1C-94AE-4843-A874-7FF96D2D543B}"/>
              </a:ext>
            </a:extLst>
          </p:cNvPr>
          <p:cNvSpPr txBox="1"/>
          <p:nvPr/>
        </p:nvSpPr>
        <p:spPr>
          <a:xfrm>
            <a:off x="9299350" y="4316250"/>
            <a:ext cx="2892650" cy="15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以實體物品為例，標的商品均獨一無二，由平台抓取商品出險資料，判定</a:t>
            </a:r>
            <a:r>
              <a:rPr lang="zh-TW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是否維護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，節省繁雜流程且公平。</a:t>
            </a:r>
            <a:endParaRPr 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F5B5C8-0DC5-42FA-AAFB-DEA254AB3D9F}"/>
              </a:ext>
            </a:extLst>
          </p:cNvPr>
          <p:cNvSpPr txBox="1"/>
          <p:nvPr/>
        </p:nvSpPr>
        <p:spPr>
          <a:xfrm>
            <a:off x="9287827" y="3481329"/>
            <a:ext cx="290417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廠商或第三者判定出險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AA71C5-ECF0-4B12-9920-5BE9B01DAA71}"/>
              </a:ext>
            </a:extLst>
          </p:cNvPr>
          <p:cNvSpPr txBox="1"/>
          <p:nvPr/>
        </p:nvSpPr>
        <p:spPr>
          <a:xfrm>
            <a:off x="4095540" y="648026"/>
            <a:ext cx="7056752" cy="9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平台概念</a:t>
            </a:r>
            <a:endParaRPr lang="en-US" altLang="zh-CN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36699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F18CDE53-21CF-4104-91BC-90859C99C1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04F64"/>
              </a:gs>
              <a:gs pos="79000">
                <a:schemeClr val="tx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5595" y="342078"/>
            <a:ext cx="5850405" cy="6174941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8431" y="5003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專案架構</a:t>
            </a:r>
            <a:endParaRPr lang="zh-CN" altLang="en-US" sz="28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18431" y="990424"/>
            <a:ext cx="2147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Project Architecture</a:t>
            </a:r>
            <a:endParaRPr lang="en-US" altLang="zh-CN" sz="16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818834" y="826276"/>
            <a:ext cx="258795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67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前端 </a:t>
            </a:r>
            <a:r>
              <a:rPr lang="en-US" altLang="zh-TW" sz="2667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Front-End</a:t>
            </a:r>
            <a:endParaRPr lang="zh-CN" altLang="en-US" sz="2667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797091" y="818357"/>
            <a:ext cx="2480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後端 </a:t>
            </a:r>
            <a:r>
              <a:rPr lang="en-US" altLang="zh-TW" sz="26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Back-End</a:t>
            </a:r>
            <a:endParaRPr lang="zh-CN" altLang="en-US" sz="26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344546" y="3066339"/>
            <a:ext cx="964749" cy="9647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76" y="1897787"/>
            <a:ext cx="735685" cy="73568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6087873" y="3245353"/>
            <a:ext cx="982377" cy="18419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 rot="10800000">
            <a:off x="5113624" y="3596199"/>
            <a:ext cx="982377" cy="1841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2394" y="3288681"/>
            <a:ext cx="965479" cy="920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7550" y="3642248"/>
            <a:ext cx="965479" cy="92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肘形接點 19"/>
          <p:cNvCxnSpPr/>
          <p:nvPr/>
        </p:nvCxnSpPr>
        <p:spPr>
          <a:xfrm flipV="1">
            <a:off x="7759072" y="2633472"/>
            <a:ext cx="1116705" cy="373888"/>
          </a:xfrm>
          <a:prstGeom prst="bentConnector3">
            <a:avLst>
              <a:gd name="adj1" fmla="val 34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81" y="2921574"/>
            <a:ext cx="1236681" cy="123668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7319517" y="4144031"/>
            <a:ext cx="92448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Server</a:t>
            </a:r>
            <a:endParaRPr lang="zh-CN" altLang="en-US" sz="18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8910021" y="2761703"/>
            <a:ext cx="126810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67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Database</a:t>
            </a:r>
            <a:endParaRPr lang="zh-CN" altLang="en-US" sz="1867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577813" y="4149727"/>
            <a:ext cx="85472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b="1" kern="1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endParaRPr lang="zh-CN" altLang="en-US" sz="1867" b="1" kern="100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 descr="ãHTML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53" y="2328184"/>
            <a:ext cx="962481" cy="9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CSSãçåçæå°çµæ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30655"/>
          <a:stretch/>
        </p:blipFill>
        <p:spPr bwMode="auto">
          <a:xfrm>
            <a:off x="2114036" y="3461316"/>
            <a:ext cx="837795" cy="100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javascript html cssãçåçæå°çµæ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8" r="8379" b="53327"/>
          <a:stretch/>
        </p:blipFill>
        <p:spPr bwMode="auto">
          <a:xfrm>
            <a:off x="2138420" y="4639915"/>
            <a:ext cx="772685" cy="10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script html css JQUERYãçåçæå°çµæ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2" r="1023" b="51617"/>
          <a:stretch/>
        </p:blipFill>
        <p:spPr bwMode="auto">
          <a:xfrm>
            <a:off x="8200661" y="13427052"/>
            <a:ext cx="220831" cy="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 b="14306"/>
          <a:stretch/>
        </p:blipFill>
        <p:spPr>
          <a:xfrm>
            <a:off x="7372736" y="4584732"/>
            <a:ext cx="908368" cy="63398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86" y="3137530"/>
            <a:ext cx="687981" cy="687981"/>
          </a:xfrm>
          <a:prstGeom prst="rect">
            <a:avLst/>
          </a:prstGeom>
        </p:spPr>
      </p:pic>
      <p:pic>
        <p:nvPicPr>
          <p:cNvPr id="1068" name="Picture 44" descr="ãjquery bootstrapãçåçæå°çµæ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6" t="20127" b="45456"/>
          <a:stretch/>
        </p:blipFill>
        <p:spPr bwMode="auto">
          <a:xfrm>
            <a:off x="3553288" y="5326567"/>
            <a:ext cx="1429099" cy="3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/>
          <p:nvPr/>
        </p:nvCxnSpPr>
        <p:spPr>
          <a:xfrm rot="10800000">
            <a:off x="2911106" y="5265176"/>
            <a:ext cx="600132" cy="23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19516" y="4545630"/>
            <a:ext cx="1014808" cy="67308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158367" y="3201631"/>
            <a:ext cx="835067" cy="62388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ãMetamask ICONãçåçæå°çµæ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763" y="2072716"/>
            <a:ext cx="1828768" cy="6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ãinfuraãçåçæå°çµæ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399" y="4498909"/>
            <a:ext cx="1612099" cy="7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ãethereumãçåçæå°çµæ"/>
          <p:cNvPicPr>
            <a:picLocks noChangeAspect="1" noChangeArrowheads="1"/>
          </p:cNvPicPr>
          <p:nvPr/>
        </p:nvPicPr>
        <p:blipFill>
          <a:blip r:embed="rId1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38" y="1421389"/>
            <a:ext cx="1545069" cy="10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ãweb3.jsãçåçæå°çµæ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145" y="4478951"/>
            <a:ext cx="1008377" cy="94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向右箭號 60"/>
          <p:cNvSpPr/>
          <p:nvPr/>
        </p:nvSpPr>
        <p:spPr>
          <a:xfrm>
            <a:off x="8464040" y="4763015"/>
            <a:ext cx="321193" cy="16885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向右箭號 61"/>
          <p:cNvSpPr/>
          <p:nvPr/>
        </p:nvSpPr>
        <p:spPr>
          <a:xfrm>
            <a:off x="9993434" y="4800347"/>
            <a:ext cx="296508" cy="1792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6" name="肘形接點 65"/>
          <p:cNvCxnSpPr/>
          <p:nvPr/>
        </p:nvCxnSpPr>
        <p:spPr>
          <a:xfrm>
            <a:off x="5986673" y="2921578"/>
            <a:ext cx="0" cy="157733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1026" idx="0"/>
          </p:cNvCxnSpPr>
          <p:nvPr/>
        </p:nvCxnSpPr>
        <p:spPr>
          <a:xfrm rot="5400000" flipH="1" flipV="1">
            <a:off x="4448735" y="1407827"/>
            <a:ext cx="248301" cy="1081479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/>
          <p:nvPr/>
        </p:nvCxnSpPr>
        <p:spPr>
          <a:xfrm rot="10800000">
            <a:off x="7070252" y="1754244"/>
            <a:ext cx="4139201" cy="2358736"/>
          </a:xfrm>
          <a:prstGeom prst="bentConnector3">
            <a:avLst>
              <a:gd name="adj1" fmla="val -222"/>
            </a:avLst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5253966" y="1352287"/>
            <a:ext cx="8511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5253965" y="1325525"/>
            <a:ext cx="0" cy="1281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5227654" y="2607160"/>
            <a:ext cx="8774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105091" y="2607160"/>
            <a:ext cx="877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6982528" y="1325525"/>
            <a:ext cx="0" cy="13079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6105091" y="1351837"/>
            <a:ext cx="877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144650" y="4526581"/>
            <a:ext cx="1674697" cy="175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69" y="4554401"/>
            <a:ext cx="924796" cy="1160735"/>
          </a:xfrm>
          <a:prstGeom prst="rect">
            <a:avLst/>
          </a:prstGeom>
        </p:spPr>
      </p:pic>
      <p:pic>
        <p:nvPicPr>
          <p:cNvPr id="1036" name="Picture 12" descr="ãSolidityãçåçæå°çµæ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88" y="5772426"/>
            <a:ext cx="1178776" cy="4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9660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年终总结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971</Words>
  <Application>Microsoft Office PowerPoint</Application>
  <PresentationFormat>寬螢幕</PresentationFormat>
  <Paragraphs>198</Paragraphs>
  <Slides>29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字魂59号-创粗黑</vt:lpstr>
      <vt:lpstr>微軟正黑體</vt:lpstr>
      <vt:lpstr>新細明體</vt:lpstr>
      <vt:lpstr>Arial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189</cp:revision>
  <dcterms:created xsi:type="dcterms:W3CDTF">2019-06-11T09:29:47Z</dcterms:created>
  <dcterms:modified xsi:type="dcterms:W3CDTF">2020-12-20T18:43:39Z</dcterms:modified>
</cp:coreProperties>
</file>